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Red Hat Display"/>
      <p:regular r:id="rId26"/>
      <p:bold r:id="rId27"/>
      <p:italic r:id="rId28"/>
      <p:boldItalic r:id="rId29"/>
    </p:embeddedFont>
    <p:embeddedFont>
      <p:font typeface="Montserrat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03A30D-E780-44B6-ADA5-5CE0FCC75B34}">
  <a:tblStyle styleId="{5D03A30D-E780-44B6-ADA5-5CE0FCC75B3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edHatDisplay-regular.fntdata"/><Relationship Id="rId13" Type="http://schemas.openxmlformats.org/officeDocument/2006/relationships/slide" Target="slides/slide7.xml"/><Relationship Id="rId18" Type="http://schemas.openxmlformats.org/officeDocument/2006/relationships/font" Target="fonts/MontserratSemiBold-regular.fntdata"/><Relationship Id="rId21" Type="http://schemas.openxmlformats.org/officeDocument/2006/relationships/font" Target="fonts/MontserratSemiBold-boldItalic.fntdata"/><Relationship Id="rId34" Type="http://schemas.openxmlformats.org/officeDocument/2006/relationships/font" Target="fonts/OpenSans-italic.fntdata"/><Relationship Id="rId25" Type="http://schemas.openxmlformats.org/officeDocument/2006/relationships/font" Target="fonts/Montserrat-boldItalic.fntdata"/><Relationship Id="rId7" Type="http://schemas.openxmlformats.org/officeDocument/2006/relationships/slide" Target="slides/slide1.xml"/><Relationship Id="rId33" Type="http://schemas.openxmlformats.org/officeDocument/2006/relationships/font" Target="fonts/OpenSans-bold.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customXml" Target="../customXml/item3.xml"/><Relationship Id="rId20" Type="http://schemas.openxmlformats.org/officeDocument/2006/relationships/font" Target="fonts/MontserratSemiBold-italic.fntdata"/><Relationship Id="rId2" Type="http://schemas.openxmlformats.org/officeDocument/2006/relationships/viewProps" Target="viewProps.xml"/><Relationship Id="rId29" Type="http://schemas.openxmlformats.org/officeDocument/2006/relationships/font" Target="fonts/RedHatDisplay-boldItalic.fntdata"/><Relationship Id="rId16" Type="http://schemas.openxmlformats.org/officeDocument/2006/relationships/slide" Target="slides/slide10.xml"/><Relationship Id="rId24" Type="http://schemas.openxmlformats.org/officeDocument/2006/relationships/font" Target="fonts/Montserrat-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OpenSans-regular.fntdata"/><Relationship Id="rId37" Type="http://schemas.openxmlformats.org/officeDocument/2006/relationships/customXml" Target="../customXml/item2.xml"/><Relationship Id="rId23" Type="http://schemas.openxmlformats.org/officeDocument/2006/relationships/font" Target="fonts/Montserrat-bold.fntdata"/><Relationship Id="rId28" Type="http://schemas.openxmlformats.org/officeDocument/2006/relationships/font" Target="fonts/RedHatDisplay-italic.fntdata"/><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customXml" Target="../customXml/item1.xml"/><Relationship Id="rId31" Type="http://schemas.openxmlformats.org/officeDocument/2006/relationships/font" Target="fonts/MontserratExtraBold-boldItalic.fntdata"/><Relationship Id="rId10" Type="http://schemas.openxmlformats.org/officeDocument/2006/relationships/slide" Target="slides/slide4.xml"/><Relationship Id="rId19" Type="http://schemas.openxmlformats.org/officeDocument/2006/relationships/font" Target="fonts/MontserratSemiBold-bold.fntdata"/><Relationship Id="rId22" Type="http://schemas.openxmlformats.org/officeDocument/2006/relationships/font" Target="fonts/Montserrat-regular.fntdata"/><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RedHatDisplay-bold.fntdata"/><Relationship Id="rId30" Type="http://schemas.openxmlformats.org/officeDocument/2006/relationships/font" Target="fonts/MontserratExtraBold-bold.fntdata"/><Relationship Id="rId35" Type="http://schemas.openxmlformats.org/officeDocument/2006/relationships/font" Target="fonts/OpenSans-boldItalic.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35e8077cf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3635e8077cf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635e8077c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635e8077cf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potential consideration by EG Members: as per the previous slide, the WG reports back to the EG - from this slide it is observed how in some cases there may be some overlap between WG and EG Member representatives?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635e8077cf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3635e8077cf_0_4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35e8077cf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635e8077cf_0_4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35e8077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635e8077c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635e8077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3635e8077c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OCM = Ocean Coordination Mechanism; NICs = National Inter-sectorial (ocean) Committees; WGs = Working Groups; TDA = Transboundary Diagnostic Analysis; SAP = Strategic Action Programme; SOMEE = State of the Marine Environment and associated (socio)Economics report; MDI = Marine Data and Information; OCM HUB = the OCM’s knowledge management platform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35e8077cf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635e8077cf_0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35e8077cf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635e8077cf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35e8077c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3635e8077cf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35e8077c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3635e8077c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635e8077c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635e8077c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5">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2" name="Google Shape;52;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CUSTOM_5_1_2">
    <p:spTree>
      <p:nvGrpSpPr>
        <p:cNvPr id="54" name="Shape 54"/>
        <p:cNvGrpSpPr/>
        <p:nvPr/>
      </p:nvGrpSpPr>
      <p:grpSpPr>
        <a:xfrm>
          <a:off x="0" y="0"/>
          <a:ext cx="0" cy="0"/>
          <a:chOff x="0" y="0"/>
          <a:chExt cx="0" cy="0"/>
        </a:xfrm>
      </p:grpSpPr>
      <p:sp>
        <p:nvSpPr>
          <p:cNvPr id="55" name="Google Shape;55;p14"/>
          <p:cNvSpPr txBox="1"/>
          <p:nvPr>
            <p:ph idx="12" type="sldNum"/>
          </p:nvPr>
        </p:nvSpPr>
        <p:spPr>
          <a:xfrm>
            <a:off x="8247150" y="4672475"/>
            <a:ext cx="256800" cy="1830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docs.google.com/spreadsheets/d/1YgGrBCKHHSxfSC4weQN4tsRm_Cj_af3JpA3PgUvWI5k/edit?gid=1538523904#gid=153852390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spreadsheets/d/1YgGrBCKHHSxfSC4weQN4tsRm_Cj_af3JpA3PgUvWI5k/edit?gid=1538523904#gid=153852390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Xku4UU_GAFwSSZ91kroZkxct76Wcgp8Y/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Xku4UU_GAFwSSZ91kroZkxct76Wcgp8Y/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5"/>
          <p:cNvSpPr txBox="1"/>
          <p:nvPr/>
        </p:nvSpPr>
        <p:spPr>
          <a:xfrm>
            <a:off x="874700" y="269125"/>
            <a:ext cx="3222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chemeClr val="lt1"/>
                </a:solidFill>
                <a:latin typeface="Montserrat ExtraBold"/>
                <a:ea typeface="Montserrat ExtraBold"/>
                <a:cs typeface="Montserrat ExtraBold"/>
                <a:sym typeface="Montserrat ExtraBold"/>
              </a:rPr>
              <a:t>LOREM IPSUM</a:t>
            </a:r>
            <a:endParaRPr b="0" i="0" sz="2500" u="none" cap="none" strike="noStrike">
              <a:solidFill>
                <a:schemeClr val="lt1"/>
              </a:solidFill>
              <a:latin typeface="Montserrat ExtraBold"/>
              <a:ea typeface="Montserrat ExtraBold"/>
              <a:cs typeface="Montserrat ExtraBold"/>
              <a:sym typeface="Montserrat ExtraBold"/>
            </a:endParaRPr>
          </a:p>
        </p:txBody>
      </p:sp>
      <p:pic>
        <p:nvPicPr>
          <p:cNvPr id="61" name="Google Shape;61;p15"/>
          <p:cNvPicPr preferRelativeResize="0"/>
          <p:nvPr/>
        </p:nvPicPr>
        <p:blipFill rotWithShape="1">
          <a:blip r:embed="rId4">
            <a:alphaModFix/>
          </a:blip>
          <a:srcRect b="0" l="0" r="0" t="0"/>
          <a:stretch/>
        </p:blipFill>
        <p:spPr>
          <a:xfrm>
            <a:off x="6819100" y="369100"/>
            <a:ext cx="1840173" cy="294700"/>
          </a:xfrm>
          <a:prstGeom prst="rect">
            <a:avLst/>
          </a:prstGeom>
          <a:noFill/>
          <a:ln>
            <a:noFill/>
          </a:ln>
        </p:spPr>
      </p:pic>
      <p:cxnSp>
        <p:nvCxnSpPr>
          <p:cNvPr id="62" name="Google Shape;62;p15"/>
          <p:cNvCxnSpPr/>
          <p:nvPr/>
        </p:nvCxnSpPr>
        <p:spPr>
          <a:xfrm>
            <a:off x="979350" y="777500"/>
            <a:ext cx="2377500" cy="0"/>
          </a:xfrm>
          <a:prstGeom prst="straightConnector1">
            <a:avLst/>
          </a:prstGeom>
          <a:noFill/>
          <a:ln cap="flat" cmpd="sng" w="19050">
            <a:solidFill>
              <a:schemeClr val="lt1"/>
            </a:solidFill>
            <a:prstDash val="solid"/>
            <a:round/>
            <a:headEnd len="sm" w="sm" type="none"/>
            <a:tailEnd len="sm" w="sm" type="none"/>
          </a:ln>
        </p:spPr>
      </p:cxnSp>
      <p:sp>
        <p:nvSpPr>
          <p:cNvPr id="63" name="Google Shape;63;p15"/>
          <p:cNvSpPr txBox="1"/>
          <p:nvPr/>
        </p:nvSpPr>
        <p:spPr>
          <a:xfrm>
            <a:off x="874700" y="1494725"/>
            <a:ext cx="6444300" cy="1637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 sz="1200" u="none" cap="none" strike="noStrike">
                <a:solidFill>
                  <a:schemeClr val="dk2"/>
                </a:solidFill>
                <a:latin typeface="Montserrat"/>
                <a:ea typeface="Montserrat"/>
                <a:cs typeface="Montserrat"/>
                <a:sym typeface="Montserra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p:txBody>
      </p:sp>
      <p:sp>
        <p:nvSpPr>
          <p:cNvPr id="64" name="Google Shape;64;p15"/>
          <p:cNvSpPr/>
          <p:nvPr/>
        </p:nvSpPr>
        <p:spPr>
          <a:xfrm>
            <a:off x="0" y="0"/>
            <a:ext cx="9144000" cy="43863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 name="Google Shape;65;p15"/>
          <p:cNvCxnSpPr/>
          <p:nvPr/>
        </p:nvCxnSpPr>
        <p:spPr>
          <a:xfrm>
            <a:off x="2357700" y="2571750"/>
            <a:ext cx="4428600" cy="0"/>
          </a:xfrm>
          <a:prstGeom prst="straightConnector1">
            <a:avLst/>
          </a:prstGeom>
          <a:noFill/>
          <a:ln cap="flat" cmpd="sng" w="19050">
            <a:solidFill>
              <a:schemeClr val="lt1"/>
            </a:solidFill>
            <a:prstDash val="solid"/>
            <a:round/>
            <a:headEnd len="sm" w="sm" type="none"/>
            <a:tailEnd len="sm" w="sm" type="none"/>
          </a:ln>
        </p:spPr>
      </p:cxnSp>
      <p:sp>
        <p:nvSpPr>
          <p:cNvPr id="66" name="Google Shape;66;p15"/>
          <p:cNvSpPr txBox="1"/>
          <p:nvPr/>
        </p:nvSpPr>
        <p:spPr>
          <a:xfrm>
            <a:off x="2232300" y="3132125"/>
            <a:ext cx="4679400" cy="569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Clr>
                <a:schemeClr val="dk1"/>
              </a:buClr>
              <a:buSzPts val="1100"/>
              <a:buFont typeface="Arial"/>
              <a:buNone/>
            </a:pPr>
            <a:r>
              <a:t/>
            </a:r>
            <a:endParaRPr b="0" i="0" sz="800" u="none" cap="none" strike="noStrike">
              <a:solidFill>
                <a:schemeClr val="lt1"/>
              </a:solidFill>
              <a:latin typeface="Montserrat"/>
              <a:ea typeface="Montserrat"/>
              <a:cs typeface="Montserrat"/>
              <a:sym typeface="Montserrat"/>
            </a:endParaRPr>
          </a:p>
        </p:txBody>
      </p:sp>
      <p:sp>
        <p:nvSpPr>
          <p:cNvPr id="67" name="Google Shape;67;p15"/>
          <p:cNvSpPr txBox="1"/>
          <p:nvPr/>
        </p:nvSpPr>
        <p:spPr>
          <a:xfrm>
            <a:off x="0" y="512443"/>
            <a:ext cx="9144000" cy="101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lang="en" sz="2500">
                <a:solidFill>
                  <a:schemeClr val="lt1"/>
                </a:solidFill>
                <a:latin typeface="Montserrat"/>
                <a:ea typeface="Montserrat"/>
                <a:cs typeface="Montserrat"/>
                <a:sym typeface="Montserrat"/>
              </a:rPr>
              <a:t>State of Marine EState of the Marine Environment and associated socio-Economics </a:t>
            </a:r>
            <a:endParaRPr b="1" sz="2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lang="en" sz="2500">
                <a:solidFill>
                  <a:schemeClr val="lt1"/>
                </a:solidFill>
                <a:latin typeface="Montserrat"/>
                <a:ea typeface="Montserrat"/>
                <a:cs typeface="Montserrat"/>
                <a:sym typeface="Montserrat"/>
              </a:rPr>
              <a:t>(SOMEE) Reporting</a:t>
            </a:r>
            <a:endParaRPr b="1" sz="2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2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1700">
                <a:solidFill>
                  <a:schemeClr val="lt1"/>
                </a:solidFill>
                <a:latin typeface="Montserrat"/>
                <a:ea typeface="Montserrat"/>
                <a:cs typeface="Montserrat"/>
                <a:sym typeface="Montserrat"/>
              </a:rPr>
              <a:t> Seventh Meeting of the Scientific and Technical Advisory Committee of the Protocol Concerning Pollution from Land-Based Sources and Activities (7th LBS STAC)</a:t>
            </a:r>
            <a:endParaRPr sz="17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28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chemeClr val="lt1"/>
              </a:solidFill>
              <a:latin typeface="Montserrat"/>
              <a:ea typeface="Montserrat"/>
              <a:cs typeface="Montserrat"/>
              <a:sym typeface="Montserrat"/>
            </a:endParaRPr>
          </a:p>
        </p:txBody>
      </p:sp>
      <p:sp>
        <p:nvSpPr>
          <p:cNvPr id="68" name="Google Shape;68;p15"/>
          <p:cNvSpPr txBox="1"/>
          <p:nvPr/>
        </p:nvSpPr>
        <p:spPr>
          <a:xfrm>
            <a:off x="6819100" y="4635602"/>
            <a:ext cx="19911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ed Hat Display"/>
                <a:ea typeface="Red Hat Display"/>
                <a:cs typeface="Red Hat Display"/>
                <a:sym typeface="Red Hat Display"/>
              </a:rPr>
              <a:t>The activities of the Ocean Coordination Mechanism </a:t>
            </a:r>
            <a:endParaRPr b="0" i="0" sz="600" u="none" cap="none" strike="noStrike">
              <a:solidFill>
                <a:schemeClr val="dk2"/>
              </a:solidFill>
              <a:latin typeface="Red Hat Display"/>
              <a:ea typeface="Red Hat Display"/>
              <a:cs typeface="Red Hat Display"/>
              <a:sym typeface="Red Hat Display"/>
            </a:endParaRPr>
          </a:p>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ed Hat Display"/>
                <a:ea typeface="Red Hat Display"/>
                <a:cs typeface="Red Hat Display"/>
                <a:sym typeface="Red Hat Display"/>
              </a:rPr>
              <a:t>are financially supported by </a:t>
            </a:r>
            <a:endParaRPr b="0" i="0" sz="600" u="none" cap="none" strike="noStrike">
              <a:solidFill>
                <a:schemeClr val="dk2"/>
              </a:solidFill>
              <a:latin typeface="Red Hat Display"/>
              <a:ea typeface="Red Hat Display"/>
              <a:cs typeface="Red Hat Display"/>
              <a:sym typeface="Red Hat Display"/>
            </a:endParaRPr>
          </a:p>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ed Hat Display"/>
                <a:ea typeface="Red Hat Display"/>
                <a:cs typeface="Red Hat Display"/>
                <a:sym typeface="Red Hat Display"/>
              </a:rPr>
              <a:t>the  UNDP/GEF/UNOPS PROCARIBE+ Project</a:t>
            </a:r>
            <a:r>
              <a:rPr b="0" i="0" lang="en" sz="900" u="none" cap="none" strike="noStrike">
                <a:solidFill>
                  <a:schemeClr val="dk2"/>
                </a:solidFill>
                <a:latin typeface="Red Hat Display"/>
                <a:ea typeface="Red Hat Display"/>
                <a:cs typeface="Red Hat Display"/>
                <a:sym typeface="Red Hat Display"/>
              </a:rPr>
              <a:t> </a:t>
            </a:r>
            <a:endParaRPr b="0" i="0" sz="900" u="none" cap="none" strike="noStrike">
              <a:solidFill>
                <a:schemeClr val="dk2"/>
              </a:solidFill>
              <a:latin typeface="Red Hat Display"/>
              <a:ea typeface="Red Hat Display"/>
              <a:cs typeface="Red Hat Display"/>
              <a:sym typeface="Red Hat Display"/>
            </a:endParaRPr>
          </a:p>
        </p:txBody>
      </p:sp>
      <p:sp>
        <p:nvSpPr>
          <p:cNvPr id="69" name="Google Shape;69;p15"/>
          <p:cNvSpPr txBox="1"/>
          <p:nvPr/>
        </p:nvSpPr>
        <p:spPr>
          <a:xfrm>
            <a:off x="4213880" y="4447207"/>
            <a:ext cx="2377500" cy="64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chemeClr val="dk1"/>
              </a:buClr>
              <a:buSzPts val="1100"/>
              <a:buFont typeface="Arial"/>
              <a:buNone/>
            </a:pPr>
            <a:r>
              <a:rPr b="0" i="0" lang="en" sz="600" u="none" cap="none" strike="noStrike">
                <a:solidFill>
                  <a:schemeClr val="dk2"/>
                </a:solidFill>
                <a:latin typeface="Red Hat Display"/>
                <a:ea typeface="Red Hat Display"/>
                <a:cs typeface="Red Hat Display"/>
                <a:sym typeface="Red Hat Display"/>
              </a:rPr>
              <a:t>CARICOM Secretariat • CCAD • CRFM • IOC of UNESCO (IOCARIBE) • OECS Commission • OSPESCA • UNDP •                 UN ECLAC • UNEP Cartagena Convention Secretariat </a:t>
            </a:r>
            <a:endParaRPr b="0" i="0" sz="600" u="none" cap="none" strike="noStrike">
              <a:solidFill>
                <a:schemeClr val="dk2"/>
              </a:solidFill>
              <a:latin typeface="Red Hat Display"/>
              <a:ea typeface="Red Hat Display"/>
              <a:cs typeface="Red Hat Display"/>
              <a:sym typeface="Red Hat Display"/>
            </a:endParaRPr>
          </a:p>
          <a:p>
            <a:pPr indent="0" lvl="0" marL="0" rtl="0" algn="l">
              <a:spcBef>
                <a:spcPts val="600"/>
              </a:spcBef>
              <a:spcAft>
                <a:spcPts val="0"/>
              </a:spcAft>
              <a:buClr>
                <a:schemeClr val="dk1"/>
              </a:buClr>
              <a:buSzPts val="1100"/>
              <a:buFont typeface="Arial"/>
              <a:buNone/>
            </a:pPr>
            <a:r>
              <a:rPr i="1" lang="en" sz="600">
                <a:solidFill>
                  <a:schemeClr val="dk2"/>
                </a:solidFill>
                <a:latin typeface="Red Hat Display"/>
                <a:ea typeface="Red Hat Display"/>
                <a:cs typeface="Red Hat Display"/>
                <a:sym typeface="Red Hat Display"/>
              </a:rPr>
              <a:t>(*OCM Executive Group member IGOs- status on 16 July 2025)</a:t>
            </a:r>
            <a:endParaRPr i="1" sz="600">
              <a:solidFill>
                <a:schemeClr val="dk2"/>
              </a:solidFill>
              <a:latin typeface="Montserrat"/>
              <a:ea typeface="Montserrat"/>
              <a:cs typeface="Montserrat"/>
              <a:sym typeface="Montserrat"/>
            </a:endParaRPr>
          </a:p>
          <a:p>
            <a:pPr indent="0" lvl="0" marL="0" marR="0" rtl="0" algn="l">
              <a:lnSpc>
                <a:spcPct val="100000"/>
              </a:lnSpc>
              <a:spcBef>
                <a:spcPts val="600"/>
              </a:spcBef>
              <a:spcAft>
                <a:spcPts val="600"/>
              </a:spcAft>
              <a:buClr>
                <a:schemeClr val="dk1"/>
              </a:buClr>
              <a:buSzPts val="1100"/>
              <a:buFont typeface="Arial"/>
              <a:buNone/>
            </a:pPr>
            <a:r>
              <a:t/>
            </a:r>
            <a:endParaRPr i="1" sz="600">
              <a:solidFill>
                <a:schemeClr val="dk2"/>
              </a:solidFill>
              <a:latin typeface="Red Hat Display"/>
              <a:ea typeface="Red Hat Display"/>
              <a:cs typeface="Red Hat Display"/>
              <a:sym typeface="Red Hat Display"/>
            </a:endParaRPr>
          </a:p>
        </p:txBody>
      </p:sp>
      <p:pic>
        <p:nvPicPr>
          <p:cNvPr id="70" name="Google Shape;70;p15" title="WGN (4).png"/>
          <p:cNvPicPr preferRelativeResize="0"/>
          <p:nvPr/>
        </p:nvPicPr>
        <p:blipFill rotWithShape="1">
          <a:blip r:embed="rId5">
            <a:alphaModFix/>
          </a:blip>
          <a:srcRect b="0" l="0" r="0" t="0"/>
          <a:stretch/>
        </p:blipFill>
        <p:spPr>
          <a:xfrm>
            <a:off x="7064097" y="4386275"/>
            <a:ext cx="1422975" cy="352100"/>
          </a:xfrm>
          <a:prstGeom prst="rect">
            <a:avLst/>
          </a:prstGeom>
          <a:noFill/>
          <a:ln>
            <a:noFill/>
          </a:ln>
        </p:spPr>
      </p:pic>
      <p:cxnSp>
        <p:nvCxnSpPr>
          <p:cNvPr id="71" name="Google Shape;71;p15"/>
          <p:cNvCxnSpPr/>
          <p:nvPr/>
        </p:nvCxnSpPr>
        <p:spPr>
          <a:xfrm>
            <a:off x="4150350" y="4401600"/>
            <a:ext cx="6600" cy="735300"/>
          </a:xfrm>
          <a:prstGeom prst="straightConnector1">
            <a:avLst/>
          </a:prstGeom>
          <a:noFill/>
          <a:ln cap="flat" cmpd="sng" w="9525">
            <a:solidFill>
              <a:schemeClr val="dk2"/>
            </a:solidFill>
            <a:prstDash val="solid"/>
            <a:round/>
            <a:headEnd len="sm" w="sm" type="none"/>
            <a:tailEnd len="sm" w="sm" type="none"/>
          </a:ln>
        </p:spPr>
      </p:cxnSp>
      <p:cxnSp>
        <p:nvCxnSpPr>
          <p:cNvPr id="72" name="Google Shape;72;p15"/>
          <p:cNvCxnSpPr/>
          <p:nvPr/>
        </p:nvCxnSpPr>
        <p:spPr>
          <a:xfrm>
            <a:off x="6665550" y="4401600"/>
            <a:ext cx="5100" cy="735300"/>
          </a:xfrm>
          <a:prstGeom prst="straightConnector1">
            <a:avLst/>
          </a:prstGeom>
          <a:noFill/>
          <a:ln cap="flat" cmpd="sng" w="9525">
            <a:solidFill>
              <a:schemeClr val="dk2"/>
            </a:solidFill>
            <a:prstDash val="solid"/>
            <a:round/>
            <a:headEnd len="sm" w="sm" type="none"/>
            <a:tailEnd len="sm" w="sm" type="none"/>
          </a:ln>
        </p:spPr>
      </p:cxnSp>
      <p:sp>
        <p:nvSpPr>
          <p:cNvPr id="73" name="Google Shape;73;p15"/>
          <p:cNvSpPr txBox="1"/>
          <p:nvPr/>
        </p:nvSpPr>
        <p:spPr>
          <a:xfrm>
            <a:off x="17250" y="4447197"/>
            <a:ext cx="4139700" cy="64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Clr>
                <a:srgbClr val="000000"/>
              </a:buClr>
              <a:buSzPts val="1100"/>
              <a:buFont typeface="Arial"/>
              <a:buNone/>
            </a:pPr>
            <a:r>
              <a:rPr lang="en" sz="700">
                <a:solidFill>
                  <a:srgbClr val="595959"/>
                </a:solidFill>
                <a:latin typeface="Red Hat Display"/>
                <a:ea typeface="Red Hat Display"/>
                <a:cs typeface="Red Hat Display"/>
                <a:sym typeface="Red Hat Display"/>
              </a:rPr>
              <a:t>Antigua &amp; Barbuda • Aruba • The Bahamas • Belize • Costa Rica • Curacao • Dominica • Dominican Republic • Grenada • Haití • Honduras  • Mexico • Netherlands </a:t>
            </a:r>
            <a:r>
              <a:rPr i="1" lang="en" sz="700">
                <a:solidFill>
                  <a:srgbClr val="595959"/>
                </a:solidFill>
                <a:latin typeface="Red Hat Display"/>
                <a:ea typeface="Red Hat Display"/>
                <a:cs typeface="Red Hat Display"/>
                <a:sym typeface="Red Hat Display"/>
              </a:rPr>
              <a:t>on behalf of Bonaire, Saba, Sint Eustatius </a:t>
            </a:r>
            <a:r>
              <a:rPr lang="en" sz="700">
                <a:solidFill>
                  <a:srgbClr val="595959"/>
                </a:solidFill>
                <a:latin typeface="Red Hat Display"/>
                <a:ea typeface="Red Hat Display"/>
                <a:cs typeface="Red Hat Display"/>
                <a:sym typeface="Red Hat Display"/>
              </a:rPr>
              <a:t>• Panama • St. Kitts &amp; Nevis • Saint Lucia • Sint Maarten • Suriname • USA </a:t>
            </a:r>
            <a:endParaRPr sz="700">
              <a:solidFill>
                <a:srgbClr val="595959"/>
              </a:solidFill>
              <a:latin typeface="Red Hat Display"/>
              <a:ea typeface="Red Hat Display"/>
              <a:cs typeface="Red Hat Display"/>
              <a:sym typeface="Red Hat Display"/>
            </a:endParaRPr>
          </a:p>
          <a:p>
            <a:pPr indent="0" lvl="0" marL="0" rtl="0" algn="ctr">
              <a:lnSpc>
                <a:spcPct val="100000"/>
              </a:lnSpc>
              <a:spcBef>
                <a:spcPts val="600"/>
              </a:spcBef>
              <a:spcAft>
                <a:spcPts val="600"/>
              </a:spcAft>
              <a:buClr>
                <a:srgbClr val="000000"/>
              </a:buClr>
              <a:buSzPts val="1100"/>
              <a:buFont typeface="Arial"/>
              <a:buNone/>
            </a:pPr>
            <a:r>
              <a:rPr i="1" lang="en" sz="600">
                <a:solidFill>
                  <a:srgbClr val="595959"/>
                </a:solidFill>
                <a:latin typeface="Red Hat Display"/>
                <a:ea typeface="Red Hat Display"/>
                <a:cs typeface="Red Hat Display"/>
                <a:sym typeface="Red Hat Display"/>
              </a:rPr>
              <a:t>(*OCM Steering Group member States &amp; Territories - status on 16 July 2025)</a:t>
            </a:r>
            <a:endParaRPr i="1" sz="600">
              <a:solidFill>
                <a:srgbClr val="595959"/>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7475" y="0"/>
            <a:ext cx="9144000" cy="7851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4"/>
          <p:cNvSpPr txBox="1"/>
          <p:nvPr/>
        </p:nvSpPr>
        <p:spPr>
          <a:xfrm>
            <a:off x="121050" y="46203"/>
            <a:ext cx="8901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1800" u="none" cap="none" strike="noStrike">
                <a:solidFill>
                  <a:schemeClr val="lt1"/>
                </a:solidFill>
                <a:latin typeface="Montserrat"/>
                <a:ea typeface="Montserrat"/>
                <a:cs typeface="Montserrat"/>
                <a:sym typeface="Montserrat"/>
              </a:rPr>
              <a:t>WORKING GROUP MEMBERS </a:t>
            </a:r>
            <a:endParaRPr b="1" i="0" sz="18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i="0" lang="en" sz="1800" u="none" cap="none" strike="noStrike">
                <a:solidFill>
                  <a:schemeClr val="lt1"/>
                </a:solidFill>
                <a:latin typeface="Montserrat"/>
                <a:ea typeface="Montserrat"/>
                <a:cs typeface="Montserrat"/>
                <a:sym typeface="Montserrat"/>
              </a:rPr>
              <a:t>nominations received from the ICM member IGOs</a:t>
            </a:r>
            <a:endParaRPr b="0" i="0" sz="1800" u="none" cap="none" strike="noStrike">
              <a:solidFill>
                <a:schemeClr val="lt1"/>
              </a:solidFill>
              <a:latin typeface="Montserrat ExtraBold"/>
              <a:ea typeface="Montserrat ExtraBold"/>
              <a:cs typeface="Montserrat ExtraBold"/>
              <a:sym typeface="Montserrat ExtraBold"/>
            </a:endParaRPr>
          </a:p>
        </p:txBody>
      </p:sp>
      <p:pic>
        <p:nvPicPr>
          <p:cNvPr id="193" name="Google Shape;193;p24"/>
          <p:cNvPicPr preferRelativeResize="0"/>
          <p:nvPr/>
        </p:nvPicPr>
        <p:blipFill rotWithShape="1">
          <a:blip r:embed="rId3">
            <a:alphaModFix/>
          </a:blip>
          <a:srcRect b="0" l="0" r="0" t="16079"/>
          <a:stretch/>
        </p:blipFill>
        <p:spPr>
          <a:xfrm>
            <a:off x="949218" y="856213"/>
            <a:ext cx="7268424" cy="3431076"/>
          </a:xfrm>
          <a:prstGeom prst="rect">
            <a:avLst/>
          </a:prstGeom>
          <a:noFill/>
          <a:ln>
            <a:noFill/>
          </a:ln>
        </p:spPr>
      </p:pic>
      <p:sp>
        <p:nvSpPr>
          <p:cNvPr id="194" name="Google Shape;194;p24"/>
          <p:cNvSpPr txBox="1"/>
          <p:nvPr/>
        </p:nvSpPr>
        <p:spPr>
          <a:xfrm>
            <a:off x="2802630" y="4149890"/>
            <a:ext cx="1148700" cy="26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highlight>
                <a:srgbClr val="FFFF00"/>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p:nvPr/>
        </p:nvSpPr>
        <p:spPr>
          <a:xfrm>
            <a:off x="0" y="21175"/>
            <a:ext cx="9144000" cy="5055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Arial"/>
              <a:ea typeface="Arial"/>
              <a:cs typeface="Arial"/>
              <a:sym typeface="Arial"/>
            </a:endParaRPr>
          </a:p>
        </p:txBody>
      </p:sp>
      <p:sp>
        <p:nvSpPr>
          <p:cNvPr id="200" name="Google Shape;200;p25"/>
          <p:cNvSpPr txBox="1"/>
          <p:nvPr/>
        </p:nvSpPr>
        <p:spPr>
          <a:xfrm>
            <a:off x="224950" y="69100"/>
            <a:ext cx="8634300" cy="55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u="sng">
                <a:solidFill>
                  <a:schemeClr val="lt1"/>
                </a:solidFill>
              </a:rPr>
              <a:t>Key Takeaways</a:t>
            </a:r>
            <a:endParaRPr b="0" i="0" sz="1800" u="none" cap="none" strike="noStrike">
              <a:solidFill>
                <a:schemeClr val="lt1"/>
              </a:solidFill>
              <a:highlight>
                <a:srgbClr val="FFE59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01" name="Google Shape;201;p25"/>
          <p:cNvSpPr txBox="1"/>
          <p:nvPr/>
        </p:nvSpPr>
        <p:spPr>
          <a:xfrm>
            <a:off x="142050" y="665375"/>
            <a:ext cx="8634300" cy="4254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Active </a:t>
            </a:r>
            <a:r>
              <a:rPr lang="en" sz="2000">
                <a:solidFill>
                  <a:schemeClr val="dk2"/>
                </a:solidFill>
              </a:rPr>
              <a:t>Participation</a:t>
            </a:r>
            <a:r>
              <a:rPr lang="en" sz="2000">
                <a:solidFill>
                  <a:schemeClr val="dk2"/>
                </a:solidFill>
              </a:rPr>
              <a:t> (with clear mandate) of CC Secretariat and Parties to the Convention in OCM </a:t>
            </a:r>
            <a:r>
              <a:rPr lang="en" sz="2000">
                <a:solidFill>
                  <a:schemeClr val="dk2"/>
                </a:solidFill>
              </a:rPr>
              <a:t>activities</a:t>
            </a:r>
            <a:r>
              <a:rPr lang="en" sz="2000">
                <a:solidFill>
                  <a:schemeClr val="dk2"/>
                </a:solidFill>
              </a:rPr>
              <a:t> is needed to support </a:t>
            </a:r>
            <a:r>
              <a:rPr lang="en" sz="2000">
                <a:solidFill>
                  <a:schemeClr val="dk2"/>
                </a:solidFill>
              </a:rPr>
              <a:t>advancement</a:t>
            </a:r>
            <a:r>
              <a:rPr lang="en" sz="2000">
                <a:solidFill>
                  <a:schemeClr val="dk2"/>
                </a:solidFill>
              </a:rPr>
              <a:t> of SOMEE and SOCAR</a:t>
            </a:r>
            <a:endParaRPr sz="2000">
              <a:solidFill>
                <a:schemeClr val="dk2"/>
              </a:solidFill>
            </a:endParaRPr>
          </a:p>
          <a:p>
            <a:pPr indent="0" lvl="0" marL="457200" rtl="0" algn="l">
              <a:spcBef>
                <a:spcPts val="0"/>
              </a:spcBef>
              <a:spcAft>
                <a:spcPts val="0"/>
              </a:spcAft>
              <a:buNone/>
            </a:pPr>
            <a:r>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SOMEE WG will be discussed and likely established at the upcoming meeting of the OCM </a:t>
            </a:r>
            <a:r>
              <a:rPr lang="en" sz="2000">
                <a:solidFill>
                  <a:schemeClr val="dk2"/>
                </a:solidFill>
              </a:rPr>
              <a:t>Steering</a:t>
            </a:r>
            <a:r>
              <a:rPr lang="en" sz="2000">
                <a:solidFill>
                  <a:schemeClr val="dk2"/>
                </a:solidFill>
              </a:rPr>
              <a:t> Group. </a:t>
            </a:r>
            <a:endParaRPr sz="2000">
              <a:solidFill>
                <a:schemeClr val="dk2"/>
              </a:solidFill>
            </a:endParaRPr>
          </a:p>
          <a:p>
            <a:pPr indent="0" lvl="0" marL="457200" rtl="0" algn="l">
              <a:spcBef>
                <a:spcPts val="0"/>
              </a:spcBef>
              <a:spcAft>
                <a:spcPts val="0"/>
              </a:spcAft>
              <a:buNone/>
            </a:pPr>
            <a:r>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Clarity will be provided by SOMEE WG in terms of SOMEE </a:t>
            </a:r>
            <a:r>
              <a:rPr lang="en" sz="2000">
                <a:solidFill>
                  <a:schemeClr val="dk2"/>
                </a:solidFill>
              </a:rPr>
              <a:t>approach, CC secretariat has a member in that WG.</a:t>
            </a:r>
            <a:endParaRPr sz="2000">
              <a:solidFill>
                <a:schemeClr val="dk2"/>
              </a:solidFill>
            </a:endParaRPr>
          </a:p>
          <a:p>
            <a:pPr indent="0" lvl="0" marL="457200" rtl="0" algn="l">
              <a:spcBef>
                <a:spcPts val="0"/>
              </a:spcBef>
              <a:spcAft>
                <a:spcPts val="0"/>
              </a:spcAft>
              <a:buNone/>
            </a:pPr>
            <a:r>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SOMEE and activities of the OCM are meant to support not compete with existing reporting mechanisms</a:t>
            </a:r>
            <a:endParaRPr sz="2000">
              <a:solidFill>
                <a:schemeClr val="dk2"/>
              </a:solidFill>
            </a:endParaRPr>
          </a:p>
          <a:p>
            <a:pPr indent="0" lvl="0" marL="91440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0" y="21175"/>
            <a:ext cx="9144000" cy="5055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Arial"/>
              <a:ea typeface="Arial"/>
              <a:cs typeface="Arial"/>
              <a:sym typeface="Arial"/>
            </a:endParaRPr>
          </a:p>
        </p:txBody>
      </p:sp>
      <p:sp>
        <p:nvSpPr>
          <p:cNvPr id="79" name="Google Shape;79;p16"/>
          <p:cNvSpPr txBox="1"/>
          <p:nvPr/>
        </p:nvSpPr>
        <p:spPr>
          <a:xfrm>
            <a:off x="224950" y="69100"/>
            <a:ext cx="8634300" cy="55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u="sng">
                <a:solidFill>
                  <a:schemeClr val="lt1"/>
                </a:solidFill>
              </a:rPr>
              <a:t>Overview </a:t>
            </a:r>
            <a:endParaRPr b="0" i="0" sz="1800" u="none" cap="none" strike="noStrike">
              <a:solidFill>
                <a:schemeClr val="lt1"/>
              </a:solidFill>
              <a:highlight>
                <a:srgbClr val="FFE59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0" name="Google Shape;80;p16"/>
          <p:cNvSpPr txBox="1"/>
          <p:nvPr/>
        </p:nvSpPr>
        <p:spPr>
          <a:xfrm>
            <a:off x="142050" y="665375"/>
            <a:ext cx="8634300" cy="425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b="1" lang="en" sz="1800">
                <a:solidFill>
                  <a:schemeClr val="dk2"/>
                </a:solidFill>
              </a:rPr>
              <a:t>What Will the OCM Do that is </a:t>
            </a:r>
            <a:r>
              <a:rPr b="1" lang="en" sz="1800">
                <a:solidFill>
                  <a:schemeClr val="dk2"/>
                </a:solidFill>
              </a:rPr>
              <a:t>relevant</a:t>
            </a:r>
            <a:r>
              <a:rPr b="1" lang="en" sz="1800">
                <a:solidFill>
                  <a:schemeClr val="dk2"/>
                </a:solidFill>
              </a:rPr>
              <a:t> to LBS STAC?</a:t>
            </a:r>
            <a:endParaRPr b="1" sz="1800">
              <a:solidFill>
                <a:schemeClr val="dk2"/>
              </a:solidFill>
            </a:endParaRPr>
          </a:p>
          <a:p>
            <a:pPr indent="-374650" lvl="1" marL="914400" rtl="0" algn="l">
              <a:lnSpc>
                <a:spcPct val="115000"/>
              </a:lnSpc>
              <a:spcBef>
                <a:spcPts val="0"/>
              </a:spcBef>
              <a:spcAft>
                <a:spcPts val="0"/>
              </a:spcAft>
              <a:buClr>
                <a:schemeClr val="dk2"/>
              </a:buClr>
              <a:buSzPts val="2300"/>
              <a:buChar char="○"/>
            </a:pPr>
            <a:r>
              <a:rPr lang="en" sz="1800">
                <a:solidFill>
                  <a:schemeClr val="dk2"/>
                </a:solidFill>
              </a:rPr>
              <a:t>OCM is to develop and adopt an integrated, holistic periodic reporting mechanism on the "State of the Marine Environment and associated socio-Economics" (SOMEE) for the Wider Caribbean.</a:t>
            </a:r>
            <a:endParaRPr sz="2300">
              <a:solidFill>
                <a:schemeClr val="dk2"/>
              </a:solidFill>
            </a:endParaRPr>
          </a:p>
          <a:p>
            <a:pPr indent="-342900" lvl="0" marL="457200" rtl="0" algn="l">
              <a:spcBef>
                <a:spcPts val="0"/>
              </a:spcBef>
              <a:spcAft>
                <a:spcPts val="0"/>
              </a:spcAft>
              <a:buClr>
                <a:schemeClr val="dk2"/>
              </a:buClr>
              <a:buSzPts val="1800"/>
              <a:buChar char="●"/>
            </a:pPr>
            <a:r>
              <a:rPr b="1" lang="en" sz="1800">
                <a:solidFill>
                  <a:schemeClr val="dk2"/>
                </a:solidFill>
              </a:rPr>
              <a:t>How Doe SOCAR work with SOMEE? </a:t>
            </a:r>
            <a:endParaRPr b="1"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SOCAR contributes to the SOMEE as a Building Block</a:t>
            </a:r>
            <a:endParaRPr sz="1800">
              <a:solidFill>
                <a:schemeClr val="dk2"/>
              </a:solidFill>
            </a:endParaRPr>
          </a:p>
          <a:p>
            <a:pPr indent="-342900" lvl="0" marL="457200" rtl="0" algn="l">
              <a:spcBef>
                <a:spcPts val="0"/>
              </a:spcBef>
              <a:spcAft>
                <a:spcPts val="0"/>
              </a:spcAft>
              <a:buClr>
                <a:schemeClr val="dk2"/>
              </a:buClr>
              <a:buSzPts val="1800"/>
              <a:buChar char="●"/>
            </a:pPr>
            <a:r>
              <a:rPr b="1" lang="en" sz="1800">
                <a:solidFill>
                  <a:schemeClr val="dk2"/>
                </a:solidFill>
              </a:rPr>
              <a:t>How doe SOMEE Support SOCAR? </a:t>
            </a:r>
            <a:endParaRPr b="1"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5-year UNDP/GEF/UNOPS PROCARIBE+ Project (2023-2028) will financially support the development of the SOMEE approach, and First SOMEE </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SOMEE has financial support for SOCAR development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7475" y="0"/>
            <a:ext cx="9144000" cy="6144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6" name="Google Shape;86;p17"/>
          <p:cNvCxnSpPr/>
          <p:nvPr/>
        </p:nvCxnSpPr>
        <p:spPr>
          <a:xfrm>
            <a:off x="2318978" y="876425"/>
            <a:ext cx="3460200" cy="0"/>
          </a:xfrm>
          <a:prstGeom prst="straightConnector1">
            <a:avLst/>
          </a:prstGeom>
          <a:noFill/>
          <a:ln cap="flat" cmpd="sng" w="19050">
            <a:solidFill>
              <a:schemeClr val="lt1"/>
            </a:solidFill>
            <a:prstDash val="solid"/>
            <a:round/>
            <a:headEnd len="sm" w="sm" type="none"/>
            <a:tailEnd len="sm" w="sm" type="none"/>
          </a:ln>
        </p:spPr>
      </p:cxnSp>
      <p:sp>
        <p:nvSpPr>
          <p:cNvPr id="87" name="Google Shape;87;p17"/>
          <p:cNvSpPr txBox="1"/>
          <p:nvPr/>
        </p:nvSpPr>
        <p:spPr>
          <a:xfrm>
            <a:off x="495213" y="96825"/>
            <a:ext cx="82020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800"/>
              <a:buFont typeface="Arial"/>
              <a:buNone/>
            </a:pPr>
            <a:r>
              <a:rPr b="1" i="0" lang="en" sz="1800" u="sng" cap="none" strike="noStrike">
                <a:solidFill>
                  <a:schemeClr val="lt1"/>
                </a:solidFill>
                <a:latin typeface="Montserrat"/>
                <a:ea typeface="Montserrat"/>
                <a:cs typeface="Montserrat"/>
                <a:sym typeface="Montserrat"/>
                <a:hlinkClick r:id="rId3">
                  <a:extLst>
                    <a:ext uri="{A12FA001-AC4F-418D-AE19-62706E023703}">
                      <ahyp:hlinkClr val="tx"/>
                    </a:ext>
                  </a:extLst>
                </a:hlinkClick>
              </a:rPr>
              <a:t>CORE AND COMPLEMENTARY FUNCTIONS OF THE OCM</a:t>
            </a:r>
            <a:endParaRPr b="1" i="0" sz="1800" u="sng"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2500" u="none" cap="none" strike="noStrike">
              <a:solidFill>
                <a:srgbClr val="4EADD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EADD6"/>
              </a:solidFill>
              <a:latin typeface="Montserrat ExtraBold"/>
              <a:ea typeface="Montserrat ExtraBold"/>
              <a:cs typeface="Montserrat ExtraBold"/>
              <a:sym typeface="Montserrat ExtraBold"/>
            </a:endParaRPr>
          </a:p>
        </p:txBody>
      </p:sp>
      <p:graphicFrame>
        <p:nvGraphicFramePr>
          <p:cNvPr id="88" name="Google Shape;88;p17"/>
          <p:cNvGraphicFramePr/>
          <p:nvPr/>
        </p:nvGraphicFramePr>
        <p:xfrm>
          <a:off x="279079" y="906403"/>
          <a:ext cx="3000000" cy="3000000"/>
        </p:xfrm>
        <a:graphic>
          <a:graphicData uri="http://schemas.openxmlformats.org/drawingml/2006/table">
            <a:tbl>
              <a:tblPr>
                <a:noFill/>
                <a:tableStyleId>{5D03A30D-E780-44B6-ADA5-5CE0FCC75B34}</a:tableStyleId>
              </a:tblPr>
              <a:tblGrid>
                <a:gridCol w="451075"/>
                <a:gridCol w="2070000"/>
                <a:gridCol w="6113200"/>
              </a:tblGrid>
              <a:tr h="269800">
                <a:tc gridSpan="3">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t>among the </a:t>
                      </a:r>
                      <a:r>
                        <a:rPr b="1" lang="en" sz="2000" u="none" cap="none" strike="noStrike">
                          <a:highlight>
                            <a:srgbClr val="FFFF00"/>
                          </a:highlight>
                        </a:rPr>
                        <a:t>CORE</a:t>
                      </a:r>
                      <a:r>
                        <a:rPr b="1" lang="en" sz="2000" u="none" cap="none" strike="noStrike"/>
                        <a:t> OCM FUNCTIONS listed in the OCM MOU:</a:t>
                      </a:r>
                      <a:endParaRPr b="1" sz="20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r>
              <a:tr h="483975">
                <a:tc gridSpan="2" rowSpan="4">
                  <a:txBody>
                    <a:bodyPr/>
                    <a:lstStyle/>
                    <a:p>
                      <a:pPr indent="0" lvl="0" marL="114300" marR="0" rtl="0" algn="l">
                        <a:lnSpc>
                          <a:spcPct val="100000"/>
                        </a:lnSpc>
                        <a:spcBef>
                          <a:spcPts val="0"/>
                        </a:spcBef>
                        <a:spcAft>
                          <a:spcPts val="0"/>
                        </a:spcAft>
                        <a:buClr>
                          <a:srgbClr val="000000"/>
                        </a:buClr>
                        <a:buSzPts val="1500"/>
                        <a:buFont typeface="Arial"/>
                        <a:buNone/>
                      </a:pPr>
                      <a:r>
                        <a:rPr lang="en" sz="1500" u="none" cap="none" strike="noStrike">
                          <a:highlight>
                            <a:srgbClr val="FFFFFF"/>
                          </a:highlight>
                          <a:latin typeface="Montserrat"/>
                          <a:ea typeface="Montserrat"/>
                          <a:cs typeface="Montserrat"/>
                          <a:sym typeface="Montserrat"/>
                        </a:rPr>
                        <a:t>a. Facilitate </a:t>
                      </a:r>
                      <a:endParaRPr sz="1500" u="none" cap="none" strike="noStrike">
                        <a:highlight>
                          <a:srgbClr val="FFFFFF"/>
                        </a:highlight>
                        <a:latin typeface="Montserrat"/>
                        <a:ea typeface="Montserrat"/>
                        <a:cs typeface="Montserrat"/>
                        <a:sym typeface="Montserrat"/>
                      </a:endParaRPr>
                    </a:p>
                    <a:p>
                      <a:pPr indent="0" lvl="0" marL="114300" marR="0" rtl="0" algn="l">
                        <a:lnSpc>
                          <a:spcPct val="100000"/>
                        </a:lnSpc>
                        <a:spcBef>
                          <a:spcPts val="0"/>
                        </a:spcBef>
                        <a:spcAft>
                          <a:spcPts val="0"/>
                        </a:spcAft>
                        <a:buClr>
                          <a:srgbClr val="000000"/>
                        </a:buClr>
                        <a:buSzPts val="1500"/>
                        <a:buFont typeface="Arial"/>
                        <a:buNone/>
                      </a:pPr>
                      <a:r>
                        <a:rPr b="1" lang="en" sz="1500" u="none" cap="none" strike="noStrike">
                          <a:highlight>
                            <a:srgbClr val="FFF2CC"/>
                          </a:highlight>
                          <a:latin typeface="Montserrat"/>
                          <a:ea typeface="Montserrat"/>
                          <a:cs typeface="Montserrat"/>
                          <a:sym typeface="Montserrat"/>
                        </a:rPr>
                        <a:t>programmatic coordination</a:t>
                      </a:r>
                      <a:r>
                        <a:rPr b="1" lang="en" sz="1500" u="none" cap="none" strike="noStrike">
                          <a:highlight>
                            <a:srgbClr val="FFFFFF"/>
                          </a:highlight>
                          <a:latin typeface="Montserrat"/>
                          <a:ea typeface="Montserrat"/>
                          <a:cs typeface="Montserrat"/>
                          <a:sym typeface="Montserrat"/>
                        </a:rPr>
                        <a:t> </a:t>
                      </a:r>
                      <a:endParaRPr b="1" sz="1500" u="none" cap="none" strike="noStrike">
                        <a:highlight>
                          <a:srgbClr val="FFFFFF"/>
                        </a:highlight>
                        <a:latin typeface="Montserrat"/>
                        <a:ea typeface="Montserrat"/>
                        <a:cs typeface="Montserrat"/>
                        <a:sym typeface="Montserrat"/>
                      </a:endParaRPr>
                    </a:p>
                    <a:p>
                      <a:pPr indent="0" lvl="0" marL="114300" marR="0" rtl="0" algn="l">
                        <a:lnSpc>
                          <a:spcPct val="100000"/>
                        </a:lnSpc>
                        <a:spcBef>
                          <a:spcPts val="0"/>
                        </a:spcBef>
                        <a:spcAft>
                          <a:spcPts val="0"/>
                        </a:spcAft>
                        <a:buClr>
                          <a:srgbClr val="000000"/>
                        </a:buClr>
                        <a:buSzPts val="1500"/>
                        <a:buFont typeface="Arial"/>
                        <a:buNone/>
                      </a:pPr>
                      <a:r>
                        <a:rPr lang="en" sz="1500" u="none" cap="none" strike="noStrike">
                          <a:highlight>
                            <a:srgbClr val="FFFFFF"/>
                          </a:highlight>
                          <a:latin typeface="Montserrat"/>
                          <a:ea typeface="Montserrat"/>
                          <a:cs typeface="Montserrat"/>
                          <a:sym typeface="Montserrat"/>
                        </a:rPr>
                        <a:t>of ocean governance </a:t>
                      </a:r>
                      <a:endParaRPr sz="1500" u="none" cap="none" strike="noStrike">
                        <a:highlight>
                          <a:srgbClr val="FFFFFF"/>
                        </a:highlight>
                        <a:latin typeface="Montserrat"/>
                        <a:ea typeface="Montserrat"/>
                        <a:cs typeface="Montserrat"/>
                        <a:sym typeface="Montserrat"/>
                      </a:endParaRPr>
                    </a:p>
                    <a:p>
                      <a:pPr indent="0" lvl="0" marL="114300" marR="0" rtl="0" algn="l">
                        <a:lnSpc>
                          <a:spcPct val="100000"/>
                        </a:lnSpc>
                        <a:spcBef>
                          <a:spcPts val="0"/>
                        </a:spcBef>
                        <a:spcAft>
                          <a:spcPts val="0"/>
                        </a:spcAft>
                        <a:buClr>
                          <a:srgbClr val="000000"/>
                        </a:buClr>
                        <a:buSzPts val="1500"/>
                        <a:buFont typeface="Arial"/>
                        <a:buNone/>
                      </a:pPr>
                      <a:r>
                        <a:rPr lang="en" sz="1500" u="none" cap="none" strike="noStrike">
                          <a:highlight>
                            <a:srgbClr val="FFFFFF"/>
                          </a:highlight>
                          <a:latin typeface="Montserrat"/>
                          <a:ea typeface="Montserrat"/>
                          <a:cs typeface="Montserrat"/>
                          <a:sym typeface="Montserrat"/>
                        </a:rPr>
                        <a:t>and support the </a:t>
                      </a:r>
                      <a:r>
                        <a:rPr b="1" lang="en" sz="1500" u="none" cap="none" strike="noStrike">
                          <a:highlight>
                            <a:srgbClr val="FFF2CC"/>
                          </a:highlight>
                          <a:latin typeface="Montserrat"/>
                          <a:ea typeface="Montserrat"/>
                          <a:cs typeface="Montserrat"/>
                          <a:sym typeface="Montserrat"/>
                        </a:rPr>
                        <a:t>monitoring of progress</a:t>
                      </a:r>
                      <a:r>
                        <a:rPr b="1" lang="en" sz="1500" u="none" cap="none" strike="noStrike">
                          <a:highlight>
                            <a:srgbClr val="FFFFFF"/>
                          </a:highlight>
                          <a:latin typeface="Montserrat"/>
                          <a:ea typeface="Montserrat"/>
                          <a:cs typeface="Montserrat"/>
                          <a:sym typeface="Montserrat"/>
                        </a:rPr>
                        <a:t> </a:t>
                      </a:r>
                      <a:r>
                        <a:rPr lang="en" sz="1500" u="none" cap="none" strike="noStrike">
                          <a:highlight>
                            <a:srgbClr val="FFFFFF"/>
                          </a:highlight>
                          <a:latin typeface="Montserrat"/>
                          <a:ea typeface="Montserrat"/>
                          <a:cs typeface="Montserrat"/>
                          <a:sym typeface="Montserrat"/>
                        </a:rPr>
                        <a:t>with </a:t>
                      </a:r>
                      <a:endParaRPr sz="1500" u="none" cap="none" strike="noStrike">
                        <a:highlight>
                          <a:srgbClr val="FFFFFF"/>
                        </a:highlight>
                        <a:latin typeface="Montserrat"/>
                        <a:ea typeface="Montserrat"/>
                        <a:cs typeface="Montserrat"/>
                        <a:sym typeface="Montserrat"/>
                      </a:endParaRPr>
                    </a:p>
                    <a:p>
                      <a:pPr indent="0" lvl="0" marL="114300" marR="0" rtl="0" algn="l">
                        <a:lnSpc>
                          <a:spcPct val="100000"/>
                        </a:lnSpc>
                        <a:spcBef>
                          <a:spcPts val="0"/>
                        </a:spcBef>
                        <a:spcAft>
                          <a:spcPts val="0"/>
                        </a:spcAft>
                        <a:buClr>
                          <a:srgbClr val="000000"/>
                        </a:buClr>
                        <a:buSzPts val="1500"/>
                        <a:buFont typeface="Arial"/>
                        <a:buNone/>
                      </a:pPr>
                      <a:r>
                        <a:rPr b="1" lang="en" sz="1500" u="none" cap="none" strike="noStrike">
                          <a:highlight>
                            <a:srgbClr val="FFFFFF"/>
                          </a:highlight>
                          <a:latin typeface="Montserrat"/>
                          <a:ea typeface="Montserrat"/>
                          <a:cs typeface="Montserrat"/>
                          <a:sym typeface="Montserrat"/>
                        </a:rPr>
                        <a:t>ocean sustainability instruments, goals and commitments</a:t>
                      </a:r>
                      <a:endParaRPr b="1" sz="1900" u="none" cap="none" strike="noStrike">
                        <a:latin typeface="Montserrat"/>
                        <a:ea typeface="Montserrat"/>
                        <a:cs typeface="Montserrat"/>
                        <a:sym typeface="Montserrat"/>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hMerge="1"/>
                <a:tc>
                  <a:txBody>
                    <a:bodyPr/>
                    <a:lstStyle/>
                    <a:p>
                      <a:pPr indent="0" lvl="0" marL="457200" marR="0" rtl="0" algn="l">
                        <a:lnSpc>
                          <a:spcPct val="115000"/>
                        </a:lnSpc>
                        <a:spcBef>
                          <a:spcPts val="0"/>
                        </a:spcBef>
                        <a:spcAft>
                          <a:spcPts val="0"/>
                        </a:spcAft>
                        <a:buClr>
                          <a:srgbClr val="000000"/>
                        </a:buClr>
                        <a:buSzPts val="1200"/>
                        <a:buFont typeface="Arial"/>
                        <a:buNone/>
                      </a:pPr>
                      <a:r>
                        <a:rPr lang="en" sz="1200" u="none" cap="none" strike="noStrike"/>
                        <a:t>i. </a:t>
                      </a:r>
                      <a:r>
                        <a:rPr lang="en" sz="1200" u="none" cap="none" strike="noStrike">
                          <a:latin typeface="Montserrat"/>
                          <a:ea typeface="Montserrat"/>
                          <a:cs typeface="Montserrat"/>
                          <a:sym typeface="Montserrat"/>
                        </a:rPr>
                        <a:t>Providing a </a:t>
                      </a:r>
                      <a:r>
                        <a:rPr b="1" lang="en" sz="1200" u="none" cap="none" strike="noStrike">
                          <a:solidFill>
                            <a:srgbClr val="0000FF"/>
                          </a:solidFill>
                          <a:highlight>
                            <a:srgbClr val="FFF2CC"/>
                          </a:highlight>
                          <a:latin typeface="Montserrat"/>
                          <a:ea typeface="Montserrat"/>
                          <a:cs typeface="Montserrat"/>
                          <a:sym typeface="Montserrat"/>
                        </a:rPr>
                        <a:t>platform for cyclical Transboundary Diagnostic Analysis/Strategic Action Programme (“TDA/SAP”) processes</a:t>
                      </a:r>
                      <a:r>
                        <a:rPr lang="en" sz="1200" u="none" cap="none" strike="noStrike">
                          <a:latin typeface="Montserrat"/>
                          <a:ea typeface="Montserrat"/>
                          <a:cs typeface="Montserrat"/>
                          <a:sym typeface="Montserrat"/>
                        </a:rPr>
                        <a:t>, including the coordination of the </a:t>
                      </a:r>
                      <a:r>
                        <a:rPr b="1" lang="en" sz="1200" u="none" cap="none" strike="noStrike">
                          <a:solidFill>
                            <a:srgbClr val="0000FF"/>
                          </a:solidFill>
                          <a:latin typeface="Montserrat"/>
                          <a:ea typeface="Montserrat"/>
                          <a:cs typeface="Montserrat"/>
                          <a:sym typeface="Montserrat"/>
                        </a:rPr>
                        <a:t>periodic </a:t>
                      </a:r>
                      <a:r>
                        <a:rPr b="1" lang="en" sz="1200" u="none" cap="none" strike="noStrike">
                          <a:solidFill>
                            <a:srgbClr val="0000FF"/>
                          </a:solidFill>
                          <a:highlight>
                            <a:srgbClr val="FFF2CC"/>
                          </a:highlight>
                          <a:latin typeface="Montserrat"/>
                          <a:ea typeface="Montserrat"/>
                          <a:cs typeface="Montserrat"/>
                          <a:sym typeface="Montserrat"/>
                        </a:rPr>
                        <a:t>assessment of and reporting on the </a:t>
                      </a:r>
                      <a:r>
                        <a:rPr b="1" lang="en" sz="1200" u="sng" cap="none" strike="noStrike">
                          <a:solidFill>
                            <a:srgbClr val="0000FF"/>
                          </a:solidFill>
                          <a:highlight>
                            <a:srgbClr val="FFF2CC"/>
                          </a:highlight>
                          <a:latin typeface="Montserrat"/>
                          <a:ea typeface="Montserrat"/>
                          <a:cs typeface="Montserrat"/>
                          <a:sym typeface="Montserrat"/>
                        </a:rPr>
                        <a:t>S</a:t>
                      </a:r>
                      <a:r>
                        <a:rPr b="1" lang="en" sz="1200" u="none" cap="none" strike="noStrike">
                          <a:solidFill>
                            <a:srgbClr val="0000FF"/>
                          </a:solidFill>
                          <a:highlight>
                            <a:srgbClr val="FFF2CC"/>
                          </a:highlight>
                          <a:latin typeface="Montserrat"/>
                          <a:ea typeface="Montserrat"/>
                          <a:cs typeface="Montserrat"/>
                          <a:sym typeface="Montserrat"/>
                        </a:rPr>
                        <a:t>tate </a:t>
                      </a:r>
                      <a:r>
                        <a:rPr b="1" lang="en" sz="1200" u="sng" cap="none" strike="noStrike">
                          <a:solidFill>
                            <a:srgbClr val="0000FF"/>
                          </a:solidFill>
                          <a:highlight>
                            <a:srgbClr val="FFF2CC"/>
                          </a:highlight>
                          <a:latin typeface="Montserrat"/>
                          <a:ea typeface="Montserrat"/>
                          <a:cs typeface="Montserrat"/>
                          <a:sym typeface="Montserrat"/>
                        </a:rPr>
                        <a:t>o</a:t>
                      </a:r>
                      <a:r>
                        <a:rPr b="1" lang="en" sz="1200" u="none" cap="none" strike="noStrike">
                          <a:solidFill>
                            <a:srgbClr val="0000FF"/>
                          </a:solidFill>
                          <a:highlight>
                            <a:srgbClr val="FFF2CC"/>
                          </a:highlight>
                          <a:latin typeface="Montserrat"/>
                          <a:ea typeface="Montserrat"/>
                          <a:cs typeface="Montserrat"/>
                          <a:sym typeface="Montserrat"/>
                        </a:rPr>
                        <a:t>f the </a:t>
                      </a:r>
                      <a:r>
                        <a:rPr b="1" lang="en" sz="1200" u="sng" cap="none" strike="noStrike">
                          <a:solidFill>
                            <a:srgbClr val="0000FF"/>
                          </a:solidFill>
                          <a:highlight>
                            <a:srgbClr val="FFF2CC"/>
                          </a:highlight>
                          <a:latin typeface="Montserrat"/>
                          <a:ea typeface="Montserrat"/>
                          <a:cs typeface="Montserrat"/>
                          <a:sym typeface="Montserrat"/>
                        </a:rPr>
                        <a:t>M</a:t>
                      </a:r>
                      <a:r>
                        <a:rPr b="1" lang="en" sz="1200" u="none" cap="none" strike="noStrike">
                          <a:solidFill>
                            <a:srgbClr val="0000FF"/>
                          </a:solidFill>
                          <a:highlight>
                            <a:srgbClr val="FFF2CC"/>
                          </a:highlight>
                          <a:latin typeface="Montserrat"/>
                          <a:ea typeface="Montserrat"/>
                          <a:cs typeface="Montserrat"/>
                          <a:sym typeface="Montserrat"/>
                        </a:rPr>
                        <a:t>arine </a:t>
                      </a:r>
                      <a:r>
                        <a:rPr b="1" lang="en" sz="1200" u="sng" cap="none" strike="noStrike">
                          <a:solidFill>
                            <a:srgbClr val="0000FF"/>
                          </a:solidFill>
                          <a:highlight>
                            <a:srgbClr val="FFF2CC"/>
                          </a:highlight>
                          <a:latin typeface="Montserrat"/>
                          <a:ea typeface="Montserrat"/>
                          <a:cs typeface="Montserrat"/>
                          <a:sym typeface="Montserrat"/>
                        </a:rPr>
                        <a:t>E</a:t>
                      </a:r>
                      <a:r>
                        <a:rPr b="1" lang="en" sz="1200" u="none" cap="none" strike="noStrike">
                          <a:solidFill>
                            <a:srgbClr val="0000FF"/>
                          </a:solidFill>
                          <a:highlight>
                            <a:srgbClr val="FFF2CC"/>
                          </a:highlight>
                          <a:latin typeface="Montserrat"/>
                          <a:ea typeface="Montserrat"/>
                          <a:cs typeface="Montserrat"/>
                          <a:sym typeface="Montserrat"/>
                        </a:rPr>
                        <a:t>nvironment and associated socio-</a:t>
                      </a:r>
                      <a:r>
                        <a:rPr b="1" lang="en" sz="1200" u="sng" cap="none" strike="noStrike">
                          <a:solidFill>
                            <a:srgbClr val="0000FF"/>
                          </a:solidFill>
                          <a:highlight>
                            <a:srgbClr val="FFF2CC"/>
                          </a:highlight>
                          <a:latin typeface="Montserrat"/>
                          <a:ea typeface="Montserrat"/>
                          <a:cs typeface="Montserrat"/>
                          <a:sym typeface="Montserrat"/>
                        </a:rPr>
                        <a:t>E</a:t>
                      </a:r>
                      <a:r>
                        <a:rPr b="1" lang="en" sz="1200" u="none" cap="none" strike="noStrike">
                          <a:solidFill>
                            <a:srgbClr val="0000FF"/>
                          </a:solidFill>
                          <a:highlight>
                            <a:srgbClr val="FFF2CC"/>
                          </a:highlight>
                          <a:latin typeface="Montserrat"/>
                          <a:ea typeface="Montserrat"/>
                          <a:cs typeface="Montserrat"/>
                          <a:sym typeface="Montserrat"/>
                        </a:rPr>
                        <a:t>conomics</a:t>
                      </a:r>
                      <a:r>
                        <a:rPr b="1" lang="en" sz="1200" u="none" cap="none" strike="noStrike">
                          <a:solidFill>
                            <a:srgbClr val="0000FF"/>
                          </a:solidFill>
                          <a:latin typeface="Montserrat"/>
                          <a:ea typeface="Montserrat"/>
                          <a:cs typeface="Montserrat"/>
                          <a:sym typeface="Montserrat"/>
                        </a:rPr>
                        <a:t> in the MoU Area </a:t>
                      </a:r>
                      <a:r>
                        <a:rPr lang="en" sz="1200" u="none" cap="none" strike="noStrike">
                          <a:latin typeface="Montserrat"/>
                          <a:ea typeface="Montserrat"/>
                          <a:cs typeface="Montserrat"/>
                          <a:sym typeface="Montserrat"/>
                        </a:rPr>
                        <a:t>and the </a:t>
                      </a:r>
                      <a:r>
                        <a:rPr b="1" lang="en" sz="1200" u="none" cap="none" strike="noStrike">
                          <a:solidFill>
                            <a:srgbClr val="0000FF"/>
                          </a:solidFill>
                          <a:latin typeface="Montserrat"/>
                          <a:ea typeface="Montserrat"/>
                          <a:cs typeface="Montserrat"/>
                          <a:sym typeface="Montserrat"/>
                        </a:rPr>
                        <a:t>monitoring, periodic evaluation and revision of MoU Area Strategic Action Programmes (SAPs)</a:t>
                      </a:r>
                      <a:endParaRPr b="1" sz="1200" u="none" cap="none" strike="noStrike">
                        <a:solidFill>
                          <a:srgbClr val="0000FF"/>
                        </a:solidFill>
                        <a:latin typeface="Montserrat"/>
                        <a:ea typeface="Montserrat"/>
                        <a:cs typeface="Montserrat"/>
                        <a:sym typeface="Montserrat"/>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0100">
                <a:tc gridSpan="2" vMerge="1"/>
                <a:tc hMerge="1" vMerge="1"/>
                <a:tc rowSpan="2">
                  <a:txBody>
                    <a:bodyPr/>
                    <a:lstStyle/>
                    <a:p>
                      <a:pPr indent="0" lvl="0" marL="457200" marR="0" rtl="0" algn="l">
                        <a:lnSpc>
                          <a:spcPct val="115000"/>
                        </a:lnSpc>
                        <a:spcBef>
                          <a:spcPts val="0"/>
                        </a:spcBef>
                        <a:spcAft>
                          <a:spcPts val="0"/>
                        </a:spcAft>
                        <a:buClr>
                          <a:srgbClr val="000000"/>
                        </a:buClr>
                        <a:buSzPts val="1200"/>
                        <a:buFont typeface="Arial"/>
                        <a:buNone/>
                      </a:pPr>
                      <a:r>
                        <a:rPr lang="en" sz="1200" u="none" cap="none" strike="noStrike"/>
                        <a:t>ii. </a:t>
                      </a:r>
                      <a:r>
                        <a:rPr lang="en" sz="1200" u="none" cap="none" strike="noStrike">
                          <a:latin typeface="Montserrat"/>
                          <a:ea typeface="Montserrat"/>
                          <a:cs typeface="Montserrat"/>
                          <a:sym typeface="Montserrat"/>
                        </a:rPr>
                        <a:t>Facilitating efficient communication for </a:t>
                      </a:r>
                      <a:r>
                        <a:rPr b="1" lang="en" sz="1200" u="none" cap="none" strike="noStrike">
                          <a:solidFill>
                            <a:srgbClr val="0000FF"/>
                          </a:solidFill>
                          <a:latin typeface="Montserrat"/>
                          <a:ea typeface="Montserrat"/>
                          <a:cs typeface="Montserrat"/>
                          <a:sym typeface="Montserrat"/>
                        </a:rPr>
                        <a:t>coordination and collaboration in the development and implementation of regional programmes and SAPs </a:t>
                      </a:r>
                      <a:r>
                        <a:rPr lang="en" sz="1200" u="none" cap="none" strike="noStrike">
                          <a:latin typeface="Montserrat"/>
                          <a:ea typeface="Montserrat"/>
                          <a:cs typeface="Montserrat"/>
                          <a:sym typeface="Montserrat"/>
                        </a:rPr>
                        <a:t>by countries, IGOs and other partners</a:t>
                      </a:r>
                      <a:endParaRPr sz="1200" u="none" cap="none" strike="noStrike">
                        <a:latin typeface="Montserrat"/>
                        <a:ea typeface="Montserrat"/>
                        <a:cs typeface="Montserrat"/>
                        <a:sym typeface="Montserrat"/>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8725">
                <a:tc gridSpan="2" vMerge="1"/>
                <a:tc hMerge="1" vMerge="1"/>
                <a:tc vMerge="1"/>
              </a:tr>
              <a:tr h="650100">
                <a:tc gridSpan="2" vMerge="1"/>
                <a:tc hMerge="1" vMerge="1"/>
                <a:tc>
                  <a:txBody>
                    <a:bodyPr/>
                    <a:lstStyle/>
                    <a:p>
                      <a:pPr indent="0" lvl="0" marL="457200" marR="0" rtl="0" algn="l">
                        <a:lnSpc>
                          <a:spcPct val="115000"/>
                        </a:lnSpc>
                        <a:spcBef>
                          <a:spcPts val="0"/>
                        </a:spcBef>
                        <a:spcAft>
                          <a:spcPts val="0"/>
                        </a:spcAft>
                        <a:buClr>
                          <a:srgbClr val="000000"/>
                        </a:buClr>
                        <a:buSzPts val="1200"/>
                        <a:buFont typeface="Arial"/>
                        <a:buNone/>
                      </a:pPr>
                      <a:r>
                        <a:rPr lang="en" sz="1200" u="none" cap="none" strike="noStrike"/>
                        <a:t>iv. </a:t>
                      </a:r>
                      <a:r>
                        <a:rPr b="1" lang="en" sz="1200" u="none" cap="none" strike="noStrike">
                          <a:solidFill>
                            <a:srgbClr val="0000FF"/>
                          </a:solidFill>
                          <a:latin typeface="Montserrat"/>
                          <a:ea typeface="Montserrat"/>
                          <a:cs typeface="Montserrat"/>
                          <a:sym typeface="Montserrat"/>
                        </a:rPr>
                        <a:t>Identifying gaps and overlaps </a:t>
                      </a:r>
                      <a:r>
                        <a:rPr lang="en" sz="1200" u="none" cap="none" strike="noStrike">
                          <a:latin typeface="Montserrat"/>
                          <a:ea typeface="Montserrat"/>
                          <a:cs typeface="Montserrat"/>
                          <a:sym typeface="Montserrat"/>
                        </a:rPr>
                        <a:t>and </a:t>
                      </a:r>
                      <a:r>
                        <a:rPr b="1" lang="en" sz="1200" u="none" cap="none" strike="noStrike">
                          <a:solidFill>
                            <a:srgbClr val="0000FF"/>
                          </a:solidFill>
                          <a:latin typeface="Montserrat"/>
                          <a:ea typeface="Montserrat"/>
                          <a:cs typeface="Montserrat"/>
                          <a:sym typeface="Montserrat"/>
                        </a:rPr>
                        <a:t>assessing the complementarity of programmes </a:t>
                      </a:r>
                      <a:r>
                        <a:rPr lang="en" sz="1200" u="none" cap="none" strike="noStrike">
                          <a:latin typeface="Montserrat"/>
                          <a:ea typeface="Montserrat"/>
                          <a:cs typeface="Montserrat"/>
                          <a:sym typeface="Montserrat"/>
                        </a:rPr>
                        <a:t>to strengthen existing regional and national efforts</a:t>
                      </a:r>
                      <a:endParaRPr sz="1200" u="none" cap="none" strike="noStrike">
                        <a:latin typeface="Montserrat"/>
                        <a:ea typeface="Montserrat"/>
                        <a:cs typeface="Montserrat"/>
                        <a:sym typeface="Montserrat"/>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p:nvPr/>
        </p:nvSpPr>
        <p:spPr>
          <a:xfrm>
            <a:off x="-7475" y="0"/>
            <a:ext cx="9144000" cy="5055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8"/>
          <p:cNvSpPr/>
          <p:nvPr/>
        </p:nvSpPr>
        <p:spPr>
          <a:xfrm>
            <a:off x="134200" y="507101"/>
            <a:ext cx="8793300" cy="501900"/>
          </a:xfrm>
          <a:prstGeom prst="rect">
            <a:avLst/>
          </a:prstGeom>
          <a:no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95" name="Google Shape;95;p18"/>
          <p:cNvSpPr/>
          <p:nvPr/>
        </p:nvSpPr>
        <p:spPr>
          <a:xfrm>
            <a:off x="128829" y="1073559"/>
            <a:ext cx="8831700" cy="3888600"/>
          </a:xfrm>
          <a:prstGeom prst="rect">
            <a:avLst/>
          </a:prstGeom>
          <a:solidFill>
            <a:srgbClr val="CFE2F3"/>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96" name="Google Shape;96;p18"/>
          <p:cNvSpPr txBox="1"/>
          <p:nvPr/>
        </p:nvSpPr>
        <p:spPr>
          <a:xfrm>
            <a:off x="4025407" y="1375131"/>
            <a:ext cx="1994400" cy="18753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regional</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State of the Marine Environment and associated socio-Economics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(SOMEE)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Montserrat"/>
                <a:ea typeface="Montserrat"/>
                <a:cs typeface="Montserrat"/>
                <a:sym typeface="Montserrat"/>
              </a:rPr>
              <a:t>(~ TDA)</a:t>
            </a:r>
            <a:endParaRPr b="0" i="1" sz="1000" u="none" cap="none" strike="noStrike">
              <a:solidFill>
                <a:schemeClr val="dk1"/>
              </a:solidFill>
              <a:latin typeface="Montserrat"/>
              <a:ea typeface="Montserrat"/>
              <a:cs typeface="Montserrat"/>
              <a:sym typeface="Montserrat"/>
            </a:endParaRPr>
          </a:p>
        </p:txBody>
      </p:sp>
      <p:sp>
        <p:nvSpPr>
          <p:cNvPr id="97" name="Google Shape;97;p18"/>
          <p:cNvSpPr txBox="1"/>
          <p:nvPr/>
        </p:nvSpPr>
        <p:spPr>
          <a:xfrm>
            <a:off x="4049857" y="3908906"/>
            <a:ext cx="4789200" cy="7617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Montserrat"/>
                <a:ea typeface="Montserrat"/>
                <a:cs typeface="Montserrat"/>
                <a:sym typeface="Montserrat"/>
              </a:rPr>
              <a:t>regional Marine Data &amp; Information (MDI) Infrastructure </a:t>
            </a:r>
            <a:endParaRPr b="0" i="0" sz="13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Montserrat"/>
                <a:ea typeface="Montserrat"/>
                <a:cs typeface="Montserrat"/>
                <a:sym typeface="Montserrat"/>
              </a:rPr>
              <a:t>(incl. OCM Knowledge HUB)</a:t>
            </a:r>
            <a:endParaRPr b="0" i="1" sz="1100" u="none" cap="none" strike="noStrike">
              <a:solidFill>
                <a:schemeClr val="dk1"/>
              </a:solidFill>
              <a:latin typeface="Montserrat"/>
              <a:ea typeface="Montserrat"/>
              <a:cs typeface="Montserrat"/>
              <a:sym typeface="Montserrat"/>
            </a:endParaRPr>
          </a:p>
        </p:txBody>
      </p:sp>
      <p:sp>
        <p:nvSpPr>
          <p:cNvPr id="98" name="Google Shape;98;p18"/>
          <p:cNvSpPr txBox="1"/>
          <p:nvPr/>
        </p:nvSpPr>
        <p:spPr>
          <a:xfrm>
            <a:off x="1282207" y="3940976"/>
            <a:ext cx="1994400" cy="7191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Montserrat"/>
                <a:ea typeface="Montserrat"/>
                <a:cs typeface="Montserrat"/>
                <a:sym typeface="Montserrat"/>
              </a:rPr>
              <a:t>MDI baseline analysis + review of CLME+ Hub</a:t>
            </a:r>
            <a:endParaRPr b="0" i="0" sz="1300" u="none" cap="none" strike="noStrike">
              <a:solidFill>
                <a:schemeClr val="dk1"/>
              </a:solidFill>
              <a:latin typeface="Montserrat"/>
              <a:ea typeface="Montserrat"/>
              <a:cs typeface="Montserrat"/>
              <a:sym typeface="Montserrat"/>
            </a:endParaRPr>
          </a:p>
        </p:txBody>
      </p:sp>
      <p:sp>
        <p:nvSpPr>
          <p:cNvPr id="99" name="Google Shape;99;p18"/>
          <p:cNvSpPr/>
          <p:nvPr/>
        </p:nvSpPr>
        <p:spPr>
          <a:xfrm>
            <a:off x="3405732" y="2128006"/>
            <a:ext cx="543900" cy="4104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0" name="Google Shape;100;p18"/>
          <p:cNvSpPr/>
          <p:nvPr/>
        </p:nvSpPr>
        <p:spPr>
          <a:xfrm>
            <a:off x="6148932" y="2128006"/>
            <a:ext cx="543900" cy="4104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1" name="Google Shape;101;p18"/>
          <p:cNvSpPr/>
          <p:nvPr/>
        </p:nvSpPr>
        <p:spPr>
          <a:xfrm>
            <a:off x="3405732" y="4033006"/>
            <a:ext cx="543900" cy="4104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2" name="Google Shape;102;p18"/>
          <p:cNvSpPr/>
          <p:nvPr/>
        </p:nvSpPr>
        <p:spPr>
          <a:xfrm>
            <a:off x="4854887" y="3283830"/>
            <a:ext cx="405600" cy="583200"/>
          </a:xfrm>
          <a:prstGeom prst="upDown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3" name="Google Shape;103;p18"/>
          <p:cNvSpPr/>
          <p:nvPr/>
        </p:nvSpPr>
        <p:spPr>
          <a:xfrm>
            <a:off x="7688601" y="3283830"/>
            <a:ext cx="405600" cy="583200"/>
          </a:xfrm>
          <a:prstGeom prst="upDown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4" name="Google Shape;104;p18"/>
          <p:cNvSpPr/>
          <p:nvPr/>
        </p:nvSpPr>
        <p:spPr>
          <a:xfrm>
            <a:off x="959044" y="3761621"/>
            <a:ext cx="405600" cy="1073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5" name="Google Shape;105;p18"/>
          <p:cNvSpPr txBox="1"/>
          <p:nvPr/>
        </p:nvSpPr>
        <p:spPr>
          <a:xfrm>
            <a:off x="4019700" y="600526"/>
            <a:ext cx="1994400" cy="347700"/>
          </a:xfrm>
          <a:prstGeom prst="rect">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Open Sans"/>
                <a:ea typeface="Open Sans"/>
                <a:cs typeface="Open Sans"/>
                <a:sym typeface="Open Sans"/>
              </a:rPr>
              <a:t>national SOMEE(s)</a:t>
            </a:r>
            <a:endParaRPr b="0" i="0" sz="1300" u="none" cap="none" strike="noStrike">
              <a:solidFill>
                <a:schemeClr val="dk1"/>
              </a:solidFill>
              <a:latin typeface="Open Sans"/>
              <a:ea typeface="Open Sans"/>
              <a:cs typeface="Open Sans"/>
              <a:sym typeface="Open Sans"/>
            </a:endParaRPr>
          </a:p>
        </p:txBody>
      </p:sp>
      <p:sp>
        <p:nvSpPr>
          <p:cNvPr id="106" name="Google Shape;106;p18"/>
          <p:cNvSpPr/>
          <p:nvPr/>
        </p:nvSpPr>
        <p:spPr>
          <a:xfrm>
            <a:off x="4313282" y="882004"/>
            <a:ext cx="237300" cy="372900"/>
          </a:xfrm>
          <a:prstGeom prst="upDown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07" name="Google Shape;107;p18"/>
          <p:cNvSpPr txBox="1"/>
          <p:nvPr>
            <p:ph idx="4294967295" type="title"/>
          </p:nvPr>
        </p:nvSpPr>
        <p:spPr>
          <a:xfrm>
            <a:off x="311700" y="8283"/>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55555"/>
              <a:buNone/>
            </a:pPr>
            <a:r>
              <a:rPr lang="en" sz="2000" u="sng">
                <a:solidFill>
                  <a:schemeClr val="lt1"/>
                </a:solidFill>
                <a:latin typeface="Montserrat SemiBold"/>
                <a:ea typeface="Montserrat SemiBold"/>
                <a:cs typeface="Montserrat SemiBold"/>
                <a:sym typeface="Montserrat SemiBold"/>
              </a:rPr>
              <a:t>OCM Work Programme</a:t>
            </a:r>
            <a:r>
              <a:rPr lang="en" sz="2000">
                <a:solidFill>
                  <a:schemeClr val="lt1"/>
                </a:solidFill>
                <a:latin typeface="Montserrat SemiBold"/>
                <a:ea typeface="Montserrat SemiBold"/>
                <a:cs typeface="Montserrat SemiBold"/>
                <a:sym typeface="Montserrat SemiBold"/>
              </a:rPr>
              <a:t>  - key elements for 2025-2028</a:t>
            </a:r>
            <a:endParaRPr sz="2000">
              <a:solidFill>
                <a:schemeClr val="lt1"/>
              </a:solidFill>
              <a:latin typeface="Montserrat SemiBold"/>
              <a:ea typeface="Montserrat SemiBold"/>
              <a:cs typeface="Montserrat SemiBold"/>
              <a:sym typeface="Montserrat SemiBold"/>
            </a:endParaRPr>
          </a:p>
          <a:p>
            <a:pPr indent="0" lvl="0" marL="0" rtl="0" algn="ctr">
              <a:lnSpc>
                <a:spcPct val="100000"/>
              </a:lnSpc>
              <a:spcBef>
                <a:spcPts val="0"/>
              </a:spcBef>
              <a:spcAft>
                <a:spcPts val="0"/>
              </a:spcAft>
              <a:buSzPts val="2800"/>
              <a:buNone/>
            </a:pPr>
            <a:r>
              <a:t/>
            </a:r>
            <a:endParaRPr sz="750"/>
          </a:p>
          <a:p>
            <a:pPr indent="0" lvl="0" marL="0" rtl="0" algn="ctr">
              <a:lnSpc>
                <a:spcPct val="100000"/>
              </a:lnSpc>
              <a:spcBef>
                <a:spcPts val="0"/>
              </a:spcBef>
              <a:spcAft>
                <a:spcPts val="0"/>
              </a:spcAft>
              <a:buSzPct val="162800"/>
              <a:buNone/>
            </a:pPr>
            <a:r>
              <a:t/>
            </a:r>
            <a:endParaRPr sz="1911"/>
          </a:p>
        </p:txBody>
      </p:sp>
      <p:sp>
        <p:nvSpPr>
          <p:cNvPr id="108" name="Google Shape;108;p18"/>
          <p:cNvSpPr txBox="1"/>
          <p:nvPr/>
        </p:nvSpPr>
        <p:spPr>
          <a:xfrm>
            <a:off x="6232475" y="483880"/>
            <a:ext cx="2615100" cy="252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 sz="1200" u="none" cap="none" strike="noStrike">
                <a:solidFill>
                  <a:schemeClr val="dk2"/>
                </a:solidFill>
                <a:latin typeface="Open Sans"/>
                <a:ea typeface="Open Sans"/>
                <a:cs typeface="Open Sans"/>
                <a:sym typeface="Open Sans"/>
              </a:rPr>
              <a:t>national-level </a:t>
            </a:r>
            <a:endParaRPr b="0" i="1" sz="1200" u="none" cap="none" strike="noStrike">
              <a:solidFill>
                <a:schemeClr val="dk2"/>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1200"/>
              <a:buFont typeface="Arial"/>
              <a:buNone/>
            </a:pPr>
            <a:r>
              <a:rPr b="0" i="1" lang="en" sz="1200" u="none" cap="none" strike="noStrike">
                <a:solidFill>
                  <a:schemeClr val="dk2"/>
                </a:solidFill>
                <a:latin typeface="Open Sans"/>
                <a:ea typeface="Open Sans"/>
                <a:cs typeface="Open Sans"/>
                <a:sym typeface="Open Sans"/>
              </a:rPr>
              <a:t>ocean governance processes</a:t>
            </a:r>
            <a:endParaRPr b="0" i="1" sz="1200" u="none" cap="none" strike="noStrike">
              <a:solidFill>
                <a:schemeClr val="dk2"/>
              </a:solidFill>
              <a:latin typeface="Open Sans"/>
              <a:ea typeface="Open Sans"/>
              <a:cs typeface="Open Sans"/>
              <a:sym typeface="Open Sans"/>
            </a:endParaRPr>
          </a:p>
        </p:txBody>
      </p:sp>
      <p:sp>
        <p:nvSpPr>
          <p:cNvPr id="109" name="Google Shape;109;p18"/>
          <p:cNvSpPr txBox="1"/>
          <p:nvPr/>
        </p:nvSpPr>
        <p:spPr>
          <a:xfrm rot="-5400000">
            <a:off x="-1333277" y="2617202"/>
            <a:ext cx="3778800" cy="792000"/>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Montserrat"/>
                <a:ea typeface="Montserrat"/>
                <a:cs typeface="Montserrat"/>
                <a:sym typeface="Montserrat"/>
              </a:rPr>
              <a:t>OCM </a:t>
            </a:r>
            <a:r>
              <a:rPr b="0" i="1" lang="en" sz="2100" u="none" cap="none" strike="noStrike">
                <a:solidFill>
                  <a:schemeClr val="dk1"/>
                </a:solidFill>
                <a:latin typeface="Montserrat"/>
                <a:ea typeface="Montserrat"/>
                <a:cs typeface="Montserrat"/>
                <a:sym typeface="Montserrat"/>
              </a:rPr>
              <a:t>+ </a:t>
            </a:r>
            <a:r>
              <a:rPr b="0" i="1" lang="en" sz="1600" u="none" cap="none" strike="noStrike">
                <a:solidFill>
                  <a:schemeClr val="dk1"/>
                </a:solidFill>
                <a:latin typeface="Montserrat"/>
                <a:ea typeface="Montserrat"/>
                <a:cs typeface="Montserrat"/>
                <a:sym typeface="Montserrat"/>
              </a:rPr>
              <a:t>OCM Working Groups</a:t>
            </a:r>
            <a:endParaRPr b="0" i="1" sz="13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Montserrat"/>
                <a:ea typeface="Montserrat"/>
                <a:cs typeface="Montserrat"/>
                <a:sym typeface="Montserrat"/>
              </a:rPr>
              <a:t>+ wide-ranging Partnership(s)</a:t>
            </a:r>
            <a:endParaRPr b="0" i="0" sz="1800" u="none" cap="none" strike="noStrike">
              <a:solidFill>
                <a:schemeClr val="dk1"/>
              </a:solidFill>
              <a:latin typeface="Montserrat"/>
              <a:ea typeface="Montserrat"/>
              <a:cs typeface="Montserrat"/>
              <a:sym typeface="Montserrat"/>
            </a:endParaRPr>
          </a:p>
        </p:txBody>
      </p:sp>
      <p:sp>
        <p:nvSpPr>
          <p:cNvPr id="110" name="Google Shape;110;p18"/>
          <p:cNvSpPr txBox="1"/>
          <p:nvPr/>
        </p:nvSpPr>
        <p:spPr>
          <a:xfrm>
            <a:off x="1282207" y="1375131"/>
            <a:ext cx="1994400" cy="18753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(independent) review of the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1st TDA-SAP iteration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in the region*</a:t>
            </a:r>
            <a:endParaRPr b="0" i="0" sz="1400" u="none" cap="none" strike="noStrike">
              <a:solidFill>
                <a:schemeClr val="dk1"/>
              </a:solidFill>
              <a:latin typeface="Montserrat"/>
              <a:ea typeface="Montserrat"/>
              <a:cs typeface="Montserrat"/>
              <a:sym typeface="Montserrat"/>
            </a:endParaRPr>
          </a:p>
        </p:txBody>
      </p:sp>
      <p:sp>
        <p:nvSpPr>
          <p:cNvPr id="111" name="Google Shape;111;p18"/>
          <p:cNvSpPr txBox="1"/>
          <p:nvPr/>
        </p:nvSpPr>
        <p:spPr>
          <a:xfrm>
            <a:off x="6844807" y="1375131"/>
            <a:ext cx="1994400" cy="18753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new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regional, holistic </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Ocean / Blue Economy Strategic Action Programme (SAP)</a:t>
            </a:r>
            <a:endParaRPr b="0" i="0" sz="11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1" sz="1100" u="none" cap="none" strike="noStrike">
              <a:solidFill>
                <a:srgbClr val="980000"/>
              </a:solidFill>
              <a:latin typeface="Montserrat"/>
              <a:ea typeface="Montserrat"/>
              <a:cs typeface="Montserrat"/>
              <a:sym typeface="Montserrat"/>
            </a:endParaRPr>
          </a:p>
        </p:txBody>
      </p:sp>
      <p:sp>
        <p:nvSpPr>
          <p:cNvPr id="112" name="Google Shape;112;p18"/>
          <p:cNvSpPr txBox="1"/>
          <p:nvPr/>
        </p:nvSpPr>
        <p:spPr>
          <a:xfrm>
            <a:off x="182175" y="564336"/>
            <a:ext cx="2769600" cy="410400"/>
          </a:xfrm>
          <a:prstGeom prst="rect">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Open Sans"/>
                <a:ea typeface="Open Sans"/>
                <a:cs typeface="Open Sans"/>
                <a:sym typeface="Open Sans"/>
              </a:rPr>
              <a:t>National Ocean Committees / NICs</a:t>
            </a:r>
            <a:endParaRPr b="0" i="0" sz="1200" u="none" cap="none" strike="noStrike">
              <a:solidFill>
                <a:schemeClr val="dk1"/>
              </a:solidFill>
              <a:latin typeface="Open Sans"/>
              <a:ea typeface="Open Sans"/>
              <a:cs typeface="Open Sans"/>
              <a:sym typeface="Open Sans"/>
            </a:endParaRPr>
          </a:p>
        </p:txBody>
      </p:sp>
      <p:sp>
        <p:nvSpPr>
          <p:cNvPr id="113" name="Google Shape;113;p18"/>
          <p:cNvSpPr/>
          <p:nvPr/>
        </p:nvSpPr>
        <p:spPr>
          <a:xfrm>
            <a:off x="310775" y="882000"/>
            <a:ext cx="237300" cy="410400"/>
          </a:xfrm>
          <a:prstGeom prst="upDown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14" name="Google Shape;114;p18"/>
          <p:cNvSpPr/>
          <p:nvPr/>
        </p:nvSpPr>
        <p:spPr>
          <a:xfrm>
            <a:off x="959044" y="1780421"/>
            <a:ext cx="405600" cy="1073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p:nvPr/>
        </p:nvSpPr>
        <p:spPr>
          <a:xfrm>
            <a:off x="0" y="21175"/>
            <a:ext cx="9144000" cy="5055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Arial"/>
              <a:ea typeface="Arial"/>
              <a:cs typeface="Arial"/>
              <a:sym typeface="Arial"/>
            </a:endParaRPr>
          </a:p>
        </p:txBody>
      </p:sp>
      <p:sp>
        <p:nvSpPr>
          <p:cNvPr id="120" name="Google Shape;120;p19"/>
          <p:cNvSpPr txBox="1"/>
          <p:nvPr/>
        </p:nvSpPr>
        <p:spPr>
          <a:xfrm>
            <a:off x="224950" y="69100"/>
            <a:ext cx="8634300" cy="423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lt1"/>
                </a:solidFill>
                <a:latin typeface="Arial"/>
                <a:ea typeface="Arial"/>
                <a:cs typeface="Arial"/>
                <a:sym typeface="Arial"/>
              </a:rPr>
              <a:t>MISSION OF THE</a:t>
            </a:r>
            <a:r>
              <a:rPr b="1" i="0" lang="en" sz="1800" u="sng" cap="none" strike="noStrike">
                <a:solidFill>
                  <a:schemeClr val="lt1"/>
                </a:solidFill>
                <a:highlight>
                  <a:srgbClr val="FFE599"/>
                </a:highlight>
                <a:latin typeface="Arial"/>
                <a:ea typeface="Arial"/>
                <a:cs typeface="Arial"/>
                <a:sym typeface="Arial"/>
              </a:rPr>
              <a:t> OCM SOMEE WORKING GROUP</a:t>
            </a:r>
            <a:endParaRPr b="0" i="0" sz="1800" u="none" cap="none" strike="noStrike">
              <a:solidFill>
                <a:schemeClr val="lt1"/>
              </a:solidFill>
              <a:highlight>
                <a:srgbClr val="FFE59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304800" lvl="0" marL="457200" marR="0" rtl="0" algn="just">
              <a:lnSpc>
                <a:spcPct val="100000"/>
              </a:lnSpc>
              <a:spcBef>
                <a:spcPts val="1400"/>
              </a:spcBef>
              <a:spcAft>
                <a:spcPts val="0"/>
              </a:spcAft>
              <a:buClr>
                <a:schemeClr val="dk1"/>
              </a:buClr>
              <a:buSzPts val="1200"/>
              <a:buFont typeface="Calibri"/>
              <a:buChar char="●"/>
            </a:pPr>
            <a:r>
              <a:rPr b="0" i="0" lang="en" sz="1200" u="none" cap="none" strike="noStrike">
                <a:solidFill>
                  <a:schemeClr val="dk1"/>
                </a:solidFill>
                <a:latin typeface="Calibri"/>
                <a:ea typeface="Calibri"/>
                <a:cs typeface="Calibri"/>
                <a:sym typeface="Calibri"/>
              </a:rPr>
              <a:t>The WG’s mission is to </a:t>
            </a:r>
            <a:r>
              <a:rPr b="1" i="0" lang="en" sz="1200" u="none" cap="none" strike="noStrike">
                <a:solidFill>
                  <a:srgbClr val="0000FF"/>
                </a:solidFill>
                <a:latin typeface="Calibri"/>
                <a:ea typeface="Calibri"/>
                <a:cs typeface="Calibri"/>
                <a:sym typeface="Calibri"/>
              </a:rPr>
              <a:t>assist and support the OCM</a:t>
            </a:r>
            <a:r>
              <a:rPr b="0" i="0" lang="en" sz="1200" u="none" cap="none" strike="noStrike">
                <a:solidFill>
                  <a:schemeClr val="dk1"/>
                </a:solidFill>
                <a:latin typeface="Calibri"/>
                <a:ea typeface="Calibri"/>
                <a:cs typeface="Calibri"/>
                <a:sym typeface="Calibri"/>
              </a:rPr>
              <a:t> in the execution of </a:t>
            </a:r>
            <a:r>
              <a:rPr b="0" i="0" lang="en" sz="1200" u="none" cap="none" strike="noStrike">
                <a:solidFill>
                  <a:srgbClr val="0000FF"/>
                </a:solidFill>
                <a:latin typeface="Calibri"/>
                <a:ea typeface="Calibri"/>
                <a:cs typeface="Calibri"/>
                <a:sym typeface="Calibri"/>
              </a:rPr>
              <a:t>the following OCM Functions listed in the table in the next slide </a:t>
            </a:r>
            <a:endParaRPr b="0" i="0" sz="1200" u="none" cap="none" strike="noStrike">
              <a:solidFill>
                <a:srgbClr val="0000FF"/>
              </a:solidFill>
              <a:latin typeface="Calibri"/>
              <a:ea typeface="Calibri"/>
              <a:cs typeface="Calibri"/>
              <a:sym typeface="Calibri"/>
            </a:endParaRPr>
          </a:p>
          <a:p>
            <a:pPr indent="-304800" lvl="0" marL="457200" marR="0" rtl="0" algn="just">
              <a:lnSpc>
                <a:spcPct val="100000"/>
              </a:lnSpc>
              <a:spcBef>
                <a:spcPts val="1000"/>
              </a:spcBef>
              <a:spcAft>
                <a:spcPts val="0"/>
              </a:spcAft>
              <a:buClr>
                <a:schemeClr val="dk1"/>
              </a:buClr>
              <a:buSzPts val="1200"/>
              <a:buFont typeface="Calibri"/>
              <a:buChar char="●"/>
            </a:pPr>
            <a:r>
              <a:rPr b="0" i="0" lang="en" sz="1200" u="none" cap="none" strike="noStrike">
                <a:solidFill>
                  <a:schemeClr val="dk1"/>
                </a:solidFill>
                <a:latin typeface="Calibri"/>
                <a:ea typeface="Calibri"/>
                <a:cs typeface="Calibri"/>
                <a:sym typeface="Calibri"/>
              </a:rPr>
              <a:t>Within this broader context, the SOMEE WG will, more specifically and in first instance, </a:t>
            </a:r>
            <a:r>
              <a:rPr b="1" i="0" lang="en" sz="1200" u="none" cap="none" strike="noStrike">
                <a:solidFill>
                  <a:srgbClr val="0000FF"/>
                </a:solidFill>
                <a:latin typeface="Calibri"/>
                <a:ea typeface="Calibri"/>
                <a:cs typeface="Calibri"/>
                <a:sym typeface="Calibri"/>
              </a:rPr>
              <a:t>advise on, support, provide/facilitate inputs* into, enable and help oversee the development of: </a:t>
            </a:r>
            <a:endParaRPr b="1" i="0" sz="1200" u="none" cap="none" strike="noStrike">
              <a:solidFill>
                <a:srgbClr val="0000FF"/>
              </a:solidFill>
              <a:latin typeface="Calibri"/>
              <a:ea typeface="Calibri"/>
              <a:cs typeface="Calibri"/>
              <a:sym typeface="Calibri"/>
            </a:endParaRPr>
          </a:p>
          <a:p>
            <a:pPr indent="0" lvl="0" marL="628650" marR="0" rtl="0" algn="just">
              <a:lnSpc>
                <a:spcPct val="100000"/>
              </a:lnSpc>
              <a:spcBef>
                <a:spcPts val="1000"/>
              </a:spcBef>
              <a:spcAft>
                <a:spcPts val="0"/>
              </a:spcAft>
              <a:buClr>
                <a:srgbClr val="000000"/>
              </a:buClr>
              <a:buSzPts val="1200"/>
              <a:buFont typeface="Arial"/>
              <a:buNone/>
            </a:pPr>
            <a:r>
              <a:rPr b="1" i="0" lang="en" sz="1200" u="none" cap="none" strike="noStrike">
                <a:solidFill>
                  <a:srgbClr val="0000FF"/>
                </a:solidFill>
                <a:latin typeface="Calibri"/>
                <a:ea typeface="Calibri"/>
                <a:cs typeface="Calibri"/>
                <a:sym typeface="Calibri"/>
              </a:rPr>
              <a:t>(a) a revised/consolidated, long-term approach towards/methodology for the periodic, integrated &amp; collaborative, regional-level reporting on the “State of the Marine Environment and associated Economies” (SOMEE) </a:t>
            </a:r>
            <a:r>
              <a:rPr b="0" i="1" lang="en" sz="1200" u="none" cap="none" strike="noStrike">
                <a:solidFill>
                  <a:schemeClr val="dk1"/>
                </a:solidFill>
                <a:latin typeface="Calibri"/>
                <a:ea typeface="Calibri"/>
                <a:cs typeface="Calibri"/>
                <a:sym typeface="Calibri"/>
              </a:rPr>
              <a:t>(including its sustainable financing)</a:t>
            </a:r>
            <a:endParaRPr b="0" i="1" sz="1200" u="none" cap="none" strike="noStrike">
              <a:solidFill>
                <a:schemeClr val="dk1"/>
              </a:solidFill>
              <a:latin typeface="Calibri"/>
              <a:ea typeface="Calibri"/>
              <a:cs typeface="Calibri"/>
              <a:sym typeface="Calibri"/>
            </a:endParaRPr>
          </a:p>
          <a:p>
            <a:pPr indent="0" lvl="0" marL="628650" marR="0" rtl="0" algn="just">
              <a:lnSpc>
                <a:spcPct val="100000"/>
              </a:lnSpc>
              <a:spcBef>
                <a:spcPts val="10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(b) the periodic </a:t>
            </a:r>
            <a:r>
              <a:rPr b="1" i="0" lang="en" sz="1200" u="none" cap="none" strike="noStrike">
                <a:solidFill>
                  <a:srgbClr val="0000FF"/>
                </a:solidFill>
                <a:latin typeface="Calibri"/>
                <a:ea typeface="Calibri"/>
                <a:cs typeface="Calibri"/>
                <a:sym typeface="Calibri"/>
              </a:rPr>
              <a:t>regional-level SOMEE report(s)</a:t>
            </a:r>
            <a:endParaRPr b="0" i="0" sz="1200" u="none" cap="none" strike="noStrike">
              <a:solidFill>
                <a:schemeClr val="dk1"/>
              </a:solidFill>
              <a:latin typeface="Calibri"/>
              <a:ea typeface="Calibri"/>
              <a:cs typeface="Calibri"/>
              <a:sym typeface="Calibri"/>
            </a:endParaRPr>
          </a:p>
          <a:p>
            <a:pPr indent="0" lvl="0" marL="457200" marR="0" rtl="0" algn="just">
              <a:lnSpc>
                <a:spcPct val="100000"/>
              </a:lnSpc>
              <a:spcBef>
                <a:spcPts val="10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and subsequently support and enable the </a:t>
            </a:r>
            <a:r>
              <a:rPr b="1" i="0" lang="en" sz="1200" u="none" cap="none" strike="noStrike">
                <a:solidFill>
                  <a:srgbClr val="0000FF"/>
                </a:solidFill>
                <a:latin typeface="Calibri"/>
                <a:ea typeface="Calibri"/>
                <a:cs typeface="Calibri"/>
                <a:sym typeface="Calibri"/>
              </a:rPr>
              <a:t>formal adoption of (a) and (b) by the OCM</a:t>
            </a:r>
            <a:r>
              <a:rPr b="0" i="0" lang="en"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304800" lvl="0" marL="457200" marR="0" rtl="0" algn="just">
              <a:lnSpc>
                <a:spcPct val="100000"/>
              </a:lnSpc>
              <a:spcBef>
                <a:spcPts val="1000"/>
              </a:spcBef>
              <a:spcAft>
                <a:spcPts val="0"/>
              </a:spcAft>
              <a:buClr>
                <a:schemeClr val="dk1"/>
              </a:buClr>
              <a:buSzPts val="1200"/>
              <a:buFont typeface="Calibri"/>
              <a:buChar char="●"/>
            </a:pPr>
            <a:r>
              <a:rPr b="0" i="0" lang="en" sz="1200" u="none" cap="none" strike="noStrike">
                <a:solidFill>
                  <a:schemeClr val="dk1"/>
                </a:solidFill>
                <a:latin typeface="Calibri"/>
                <a:ea typeface="Calibri"/>
                <a:cs typeface="Calibri"/>
                <a:sym typeface="Calibri"/>
              </a:rPr>
              <a:t>In the pursuit of the above, the SOMEE WG will consider, a.o., the outputs, results and conclusions from: </a:t>
            </a:r>
            <a:endParaRPr b="0" i="0" sz="1200" u="none" cap="none" strike="noStrike">
              <a:solidFill>
                <a:schemeClr val="dk1"/>
              </a:solidFill>
              <a:latin typeface="Calibri"/>
              <a:ea typeface="Calibri"/>
              <a:cs typeface="Calibri"/>
              <a:sym typeface="Calibri"/>
            </a:endParaRPr>
          </a:p>
          <a:p>
            <a:pPr indent="0" lvl="0" marL="685800" marR="0" rtl="0" algn="just">
              <a:lnSpc>
                <a:spcPct val="100000"/>
              </a:lnSpc>
              <a:spcBef>
                <a:spcPts val="700"/>
              </a:spcBef>
              <a:spcAft>
                <a:spcPts val="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(a) the ongoing tracking of progress with the implementation of the 10-year CLME+ SAP (2015-2025)</a:t>
            </a:r>
            <a:endParaRPr b="1" i="0" sz="1200" u="none" cap="none" strike="noStrike">
              <a:solidFill>
                <a:schemeClr val="dk1"/>
              </a:solidFill>
              <a:highlight>
                <a:srgbClr val="00FFFF"/>
              </a:highlight>
              <a:latin typeface="Calibri"/>
              <a:ea typeface="Calibri"/>
              <a:cs typeface="Calibri"/>
              <a:sym typeface="Calibri"/>
            </a:endParaRPr>
          </a:p>
          <a:p>
            <a:pPr indent="0" lvl="0" marL="685800" marR="0" rtl="0" algn="just">
              <a:lnSpc>
                <a:spcPct val="100000"/>
              </a:lnSpc>
              <a:spcBef>
                <a:spcPts val="700"/>
              </a:spcBef>
              <a:spcAft>
                <a:spcPts val="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(b) the independent review of the first iteration of the implementation of the GEF-supported TDA-SAP process in the Wider Caribbean region</a:t>
            </a:r>
            <a:endParaRPr b="0" i="0" sz="1600" u="none" cap="none" strike="noStrike">
              <a:solidFill>
                <a:schemeClr val="dk1"/>
              </a:solidFill>
              <a:latin typeface="Calibri"/>
              <a:ea typeface="Calibri"/>
              <a:cs typeface="Calibri"/>
              <a:sym typeface="Calibri"/>
            </a:endParaRPr>
          </a:p>
          <a:p>
            <a:pPr indent="-349250" lvl="0" marL="457200" marR="0" rtl="0" algn="just">
              <a:lnSpc>
                <a:spcPct val="100000"/>
              </a:lnSpc>
              <a:spcBef>
                <a:spcPts val="800"/>
              </a:spcBef>
              <a:spcAft>
                <a:spcPts val="0"/>
              </a:spcAft>
              <a:buClr>
                <a:schemeClr val="dk1"/>
              </a:buClr>
              <a:buSzPts val="1900"/>
              <a:buFont typeface="Calibri"/>
              <a:buChar char="●"/>
            </a:pPr>
            <a:r>
              <a:rPr b="0" i="0" lang="en" sz="1100" u="none" cap="none" strike="noStrike">
                <a:solidFill>
                  <a:schemeClr val="dk1"/>
                </a:solidFill>
                <a:latin typeface="Calibri"/>
                <a:ea typeface="Calibri"/>
                <a:cs typeface="Calibri"/>
                <a:sym typeface="Calibri"/>
              </a:rPr>
              <a:t>For the above purposes, the SOMEE WG will bear in mind the </a:t>
            </a:r>
            <a:r>
              <a:rPr b="1" i="0" lang="en" sz="1100" u="none" cap="none" strike="noStrike">
                <a:solidFill>
                  <a:srgbClr val="0000FF"/>
                </a:solidFill>
                <a:latin typeface="Calibri"/>
                <a:ea typeface="Calibri"/>
                <a:cs typeface="Calibri"/>
                <a:sym typeface="Calibri"/>
              </a:rPr>
              <a:t>critical linkages with other functions of the OCM</a:t>
            </a:r>
            <a:r>
              <a:rPr b="0" i="0" lang="en" sz="1100" u="none" cap="none" strike="noStrike">
                <a:solidFill>
                  <a:schemeClr val="dk1"/>
                </a:solidFill>
                <a:latin typeface="Calibri"/>
                <a:ea typeface="Calibri"/>
                <a:cs typeface="Calibri"/>
                <a:sym typeface="Calibri"/>
              </a:rPr>
              <a:t>.</a:t>
            </a:r>
            <a:r>
              <a:rPr b="0" i="0" lang="en" sz="1300" u="none" cap="none" strike="noStrike">
                <a:solidFill>
                  <a:schemeClr val="dk1"/>
                </a:solidFill>
                <a:latin typeface="Calibri"/>
                <a:ea typeface="Calibri"/>
                <a:cs typeface="Calibri"/>
                <a:sym typeface="Calibri"/>
              </a:rPr>
              <a:t>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*the primary responsibility for securing the necessary inputs will remain with the consultant(s)/company(s) contractually engaged by the PROCARIBE+ PMCU to deliver these PROCARIBE+ Outputs</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20"/>
          <p:cNvGraphicFramePr/>
          <p:nvPr/>
        </p:nvGraphicFramePr>
        <p:xfrm>
          <a:off x="254863" y="432950"/>
          <a:ext cx="3000000" cy="3000000"/>
        </p:xfrm>
        <a:graphic>
          <a:graphicData uri="http://schemas.openxmlformats.org/drawingml/2006/table">
            <a:tbl>
              <a:tblPr>
                <a:noFill/>
                <a:tableStyleId>{5D03A30D-E780-44B6-ADA5-5CE0FCC75B34}</a:tableStyleId>
              </a:tblPr>
              <a:tblGrid>
                <a:gridCol w="451075"/>
                <a:gridCol w="2070000"/>
                <a:gridCol w="6113200"/>
              </a:tblGrid>
              <a:tr h="375600">
                <a:tc gridSpan="3">
                  <a:txBody>
                    <a:bodyPr/>
                    <a:lstStyle/>
                    <a:p>
                      <a:pPr indent="0" lvl="0" marL="0" marR="0" rtl="0" algn="ctr">
                        <a:lnSpc>
                          <a:spcPct val="100000"/>
                        </a:lnSpc>
                        <a:spcBef>
                          <a:spcPts val="0"/>
                        </a:spcBef>
                        <a:spcAft>
                          <a:spcPts val="0"/>
                        </a:spcAft>
                        <a:buClr>
                          <a:srgbClr val="000000"/>
                        </a:buClr>
                        <a:buSzPts val="1400"/>
                        <a:buFont typeface="Arial"/>
                        <a:buNone/>
                      </a:pPr>
                      <a:r>
                        <a:rPr b="1" lang="en" sz="1400" u="sng" cap="none" strike="noStrike">
                          <a:solidFill>
                            <a:srgbClr val="0097A7"/>
                          </a:solidFill>
                          <a:hlinkClick r:id="rId3">
                            <a:extLst>
                              <a:ext uri="{A12FA001-AC4F-418D-AE19-62706E023703}">
                                <ahyp:hlinkClr val="tx"/>
                              </a:ext>
                            </a:extLst>
                          </a:hlinkClick>
                        </a:rPr>
                        <a:t>OCM Functions</a:t>
                      </a:r>
                      <a:r>
                        <a:rPr b="1" lang="en" sz="1400" u="none" cap="none" strike="noStrike"/>
                        <a:t> primarily to be supported by the OCM SOMEE Working Group</a:t>
                      </a:r>
                      <a:endParaRPr b="1"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r>
              <a:tr h="483975">
                <a:tc row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CF</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highlight>
                            <a:srgbClr val="FFFFFF"/>
                          </a:highlight>
                        </a:rPr>
                        <a:t>a. Facilitate programmatic coordination of ocean governance and support the monitoring of progress with ocean sustainability instruments, goals and commitments</a:t>
                      </a:r>
                      <a:endParaRPr sz="16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t>i. Providing a </a:t>
                      </a:r>
                      <a:r>
                        <a:rPr b="1" lang="en" sz="1200" u="none" cap="none" strike="noStrike">
                          <a:solidFill>
                            <a:srgbClr val="0000FF"/>
                          </a:solidFill>
                        </a:rPr>
                        <a:t>platform for cyclical Transboundary Diagnostic Analysis/Strategic Action Programme (“TDA/SAP”) processes</a:t>
                      </a:r>
                      <a:r>
                        <a:rPr lang="en" sz="1200" u="none" cap="none" strike="noStrike"/>
                        <a:t>, including the coordination of the </a:t>
                      </a:r>
                      <a:r>
                        <a:rPr b="1" lang="en" sz="1200" u="none" cap="none" strike="noStrike">
                          <a:solidFill>
                            <a:srgbClr val="0000FF"/>
                          </a:solidFill>
                        </a:rPr>
                        <a:t>periodic assessment of and reporting on the state of the marine environment and associated economies in the MoU Area </a:t>
                      </a:r>
                      <a:r>
                        <a:rPr lang="en" sz="1200" u="none" cap="none" strike="noStrike"/>
                        <a:t>and the </a:t>
                      </a:r>
                      <a:r>
                        <a:rPr b="1" lang="en" sz="1200" u="none" cap="none" strike="noStrike">
                          <a:solidFill>
                            <a:srgbClr val="0000FF"/>
                          </a:solidFill>
                        </a:rPr>
                        <a:t>monitoring, periodic evaluation and revision of MoU Area Strategic Action Programmes (SAPs)</a:t>
                      </a:r>
                      <a:endParaRPr b="1" sz="1200" u="none" cap="none" strike="noStrike">
                        <a:solidFill>
                          <a:srgbClr val="0000FF"/>
                        </a:solidFill>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0100">
                <a:tc vMerge="1"/>
                <a:tc vMerge="1"/>
                <a:tc rowSpan="2">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t>iii. </a:t>
                      </a:r>
                      <a:r>
                        <a:rPr b="1" lang="en" sz="1200" u="none" cap="none" strike="noStrike"/>
                        <a:t>Supporting national monitoring and reporting </a:t>
                      </a:r>
                      <a:r>
                        <a:rPr lang="en" sz="1200" u="none" cap="none" strike="noStrike"/>
                        <a:t>on progress with regional and international ocean sustainability instruments, goals and commitments in the MoU Area through, inter alia, </a:t>
                      </a:r>
                      <a:r>
                        <a:rPr b="1" lang="en" sz="1200" u="none" cap="none" strike="noStrike">
                          <a:solidFill>
                            <a:srgbClr val="0000FF"/>
                          </a:solidFill>
                        </a:rPr>
                        <a:t>periodic joint reporting on the state of the marine environment and associated economies</a:t>
                      </a:r>
                      <a:endParaRPr b="1" sz="1200" u="none" cap="none" strike="noStrike">
                        <a:solidFill>
                          <a:srgbClr val="0000FF"/>
                        </a:solidFill>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0100">
                <a:tc vMerge="1"/>
                <a:tc vMerge="1"/>
                <a:tc vMerge="1"/>
              </a:tr>
              <a:tr h="650100">
                <a:tc vMerge="1"/>
                <a:tc vMerge="1"/>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t>iv. Identifying gaps and overlaps and assessing the complementarity of programmes to strengthen existing regional and national efforts</a:t>
                      </a:r>
                      <a:endParaRPr sz="12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6" name="Google Shape;126;p20"/>
          <p:cNvSpPr txBox="1"/>
          <p:nvPr/>
        </p:nvSpPr>
        <p:spPr>
          <a:xfrm>
            <a:off x="191375" y="4386750"/>
            <a:ext cx="8668200" cy="3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CF = OCM Core Function; cF = OCM Complementary Function (see the OCM MOU)</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p:nvPr/>
        </p:nvSpPr>
        <p:spPr>
          <a:xfrm>
            <a:off x="1456437" y="155625"/>
            <a:ext cx="6135300" cy="342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1"/>
          <p:cNvSpPr txBox="1"/>
          <p:nvPr/>
        </p:nvSpPr>
        <p:spPr>
          <a:xfrm>
            <a:off x="1495137" y="523125"/>
            <a:ext cx="1905000" cy="983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OCM </a:t>
            </a:r>
            <a:endParaRPr b="1" i="0" sz="1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Steering Group</a:t>
            </a:r>
            <a:endParaRPr b="1" i="0" sz="1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(countries)</a:t>
            </a:r>
            <a:endParaRPr b="0" i="0" sz="1800" u="none" cap="none" strike="noStrike">
              <a:solidFill>
                <a:schemeClr val="dk2"/>
              </a:solidFill>
              <a:latin typeface="Arial"/>
              <a:ea typeface="Arial"/>
              <a:cs typeface="Arial"/>
              <a:sym typeface="Arial"/>
            </a:endParaRPr>
          </a:p>
        </p:txBody>
      </p:sp>
      <p:sp>
        <p:nvSpPr>
          <p:cNvPr id="133" name="Google Shape;133;p21"/>
          <p:cNvSpPr txBox="1"/>
          <p:nvPr/>
        </p:nvSpPr>
        <p:spPr>
          <a:xfrm>
            <a:off x="3480366" y="1593525"/>
            <a:ext cx="1687500" cy="983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6AA84F"/>
                </a:solidFill>
                <a:latin typeface="Arial"/>
                <a:ea typeface="Arial"/>
                <a:cs typeface="Arial"/>
                <a:sym typeface="Arial"/>
              </a:rPr>
              <a:t>OCM</a:t>
            </a:r>
            <a:endParaRPr b="1" i="0" sz="1800" u="none" cap="none" strike="noStrike">
              <a:solidFill>
                <a:srgbClr val="6AA84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6AA84F"/>
                </a:solidFill>
                <a:latin typeface="Arial"/>
                <a:ea typeface="Arial"/>
                <a:cs typeface="Arial"/>
                <a:sym typeface="Arial"/>
              </a:rPr>
              <a:t>Secretariat </a:t>
            </a:r>
            <a:r>
              <a:rPr b="0" i="0" lang="en" sz="1100" u="none" cap="none" strike="noStrike">
                <a:solidFill>
                  <a:schemeClr val="dk2"/>
                </a:solidFill>
                <a:latin typeface="Arial"/>
                <a:ea typeface="Arial"/>
                <a:cs typeface="Arial"/>
                <a:sym typeface="Arial"/>
              </a:rPr>
              <a:t>(PROCARIBE+ PMCU)</a:t>
            </a:r>
            <a:endParaRPr b="0" i="0" sz="1100" u="none" cap="none" strike="noStrike">
              <a:solidFill>
                <a:schemeClr val="dk2"/>
              </a:solidFill>
              <a:latin typeface="Arial"/>
              <a:ea typeface="Arial"/>
              <a:cs typeface="Arial"/>
              <a:sym typeface="Arial"/>
            </a:endParaRPr>
          </a:p>
        </p:txBody>
      </p:sp>
      <p:sp>
        <p:nvSpPr>
          <p:cNvPr id="134" name="Google Shape;134;p21"/>
          <p:cNvSpPr txBox="1"/>
          <p:nvPr/>
        </p:nvSpPr>
        <p:spPr>
          <a:xfrm>
            <a:off x="3803154" y="3038233"/>
            <a:ext cx="3116100" cy="484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6AA84F"/>
                </a:solidFill>
                <a:latin typeface="Arial"/>
                <a:ea typeface="Arial"/>
                <a:cs typeface="Arial"/>
                <a:sym typeface="Arial"/>
              </a:rPr>
              <a:t>OCM Working Groups</a:t>
            </a:r>
            <a:endParaRPr b="1" i="0" sz="1100" u="none" cap="none" strike="noStrike">
              <a:solidFill>
                <a:srgbClr val="6AA84F"/>
              </a:solidFill>
              <a:latin typeface="Arial"/>
              <a:ea typeface="Arial"/>
              <a:cs typeface="Arial"/>
              <a:sym typeface="Arial"/>
            </a:endParaRPr>
          </a:p>
        </p:txBody>
      </p:sp>
      <p:sp>
        <p:nvSpPr>
          <p:cNvPr id="135" name="Google Shape;135;p21"/>
          <p:cNvSpPr txBox="1"/>
          <p:nvPr/>
        </p:nvSpPr>
        <p:spPr>
          <a:xfrm>
            <a:off x="5557787" y="218325"/>
            <a:ext cx="1957200" cy="2332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4587"/>
                </a:solidFill>
                <a:latin typeface="Arial"/>
                <a:ea typeface="Arial"/>
                <a:cs typeface="Arial"/>
                <a:sym typeface="Arial"/>
              </a:rPr>
              <a:t>OCM </a:t>
            </a:r>
            <a:endParaRPr b="1" i="0" sz="1800" u="none" cap="none" strike="noStrike">
              <a:solidFill>
                <a:srgbClr val="1C458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4587"/>
                </a:solidFill>
                <a:latin typeface="Arial"/>
                <a:ea typeface="Arial"/>
                <a:cs typeface="Arial"/>
                <a:sym typeface="Arial"/>
              </a:rPr>
              <a:t>Executive Group</a:t>
            </a:r>
            <a:endParaRPr b="1" i="0" sz="1800" u="none" cap="none" strike="noStrike">
              <a:solidFill>
                <a:srgbClr val="1C458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(IGOs)</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6" name="Google Shape;136;p21"/>
          <p:cNvSpPr txBox="1"/>
          <p:nvPr/>
        </p:nvSpPr>
        <p:spPr>
          <a:xfrm>
            <a:off x="1415417" y="3165827"/>
            <a:ext cx="914400" cy="37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dk2"/>
                </a:solidFill>
                <a:latin typeface="Arial"/>
                <a:ea typeface="Arial"/>
                <a:cs typeface="Arial"/>
                <a:sym typeface="Arial"/>
              </a:rPr>
              <a:t>OCM</a:t>
            </a:r>
            <a:endParaRPr b="1" i="0" sz="2200" u="none" cap="none" strike="noStrike">
              <a:solidFill>
                <a:schemeClr val="dk2"/>
              </a:solidFill>
              <a:latin typeface="Arial"/>
              <a:ea typeface="Arial"/>
              <a:cs typeface="Arial"/>
              <a:sym typeface="Arial"/>
            </a:endParaRPr>
          </a:p>
        </p:txBody>
      </p:sp>
      <p:sp>
        <p:nvSpPr>
          <p:cNvPr id="137" name="Google Shape;137;p21"/>
          <p:cNvSpPr/>
          <p:nvPr/>
        </p:nvSpPr>
        <p:spPr>
          <a:xfrm rot="5400000">
            <a:off x="2832562" y="1622925"/>
            <a:ext cx="604800" cy="5460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1"/>
          <p:cNvSpPr/>
          <p:nvPr/>
        </p:nvSpPr>
        <p:spPr>
          <a:xfrm>
            <a:off x="5155562" y="1935075"/>
            <a:ext cx="411300" cy="300000"/>
          </a:xfrm>
          <a:prstGeom prst="lef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1"/>
          <p:cNvSpPr/>
          <p:nvPr/>
        </p:nvSpPr>
        <p:spPr>
          <a:xfrm>
            <a:off x="4267687" y="2597856"/>
            <a:ext cx="275700" cy="419400"/>
          </a:xfrm>
          <a:prstGeom prst="upDown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1"/>
          <p:cNvSpPr txBox="1"/>
          <p:nvPr/>
        </p:nvSpPr>
        <p:spPr>
          <a:xfrm>
            <a:off x="144000" y="3721750"/>
            <a:ext cx="8883600" cy="43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sng" cap="none" strike="noStrike">
                <a:solidFill>
                  <a:schemeClr val="dk2"/>
                </a:solidFill>
                <a:latin typeface="Arial"/>
                <a:ea typeface="Arial"/>
                <a:cs typeface="Arial"/>
                <a:sym typeface="Arial"/>
              </a:rPr>
              <a:t>OCM MoU Article IX.2</a:t>
            </a:r>
            <a:r>
              <a:rPr b="0" i="1" lang="en" sz="1400" u="none" cap="none" strike="noStrike">
                <a:solidFill>
                  <a:schemeClr val="dk2"/>
                </a:solidFill>
                <a:latin typeface="Arial"/>
                <a:ea typeface="Arial"/>
                <a:cs typeface="Arial"/>
                <a:sym typeface="Arial"/>
              </a:rPr>
              <a:t>: </a:t>
            </a:r>
            <a:endParaRPr b="0" i="1"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dk2"/>
                </a:solidFill>
                <a:latin typeface="Arial"/>
                <a:ea typeface="Arial"/>
                <a:cs typeface="Arial"/>
                <a:sym typeface="Arial"/>
              </a:rPr>
              <a:t>In the performance of their functions, the </a:t>
            </a:r>
            <a:r>
              <a:rPr b="1" i="1" lang="en" sz="1400" u="none" cap="none" strike="noStrike">
                <a:solidFill>
                  <a:schemeClr val="dk2"/>
                </a:solidFill>
                <a:latin typeface="Arial"/>
                <a:ea typeface="Arial"/>
                <a:cs typeface="Arial"/>
                <a:sym typeface="Arial"/>
              </a:rPr>
              <a:t>OCM Organs may be assisted by Working Groups</a:t>
            </a:r>
            <a:endParaRPr b="1" i="1"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 sz="1400" u="sng" cap="none" strike="noStrike">
                <a:solidFill>
                  <a:schemeClr val="dk2"/>
                </a:solidFill>
                <a:latin typeface="Arial"/>
                <a:ea typeface="Arial"/>
                <a:cs typeface="Arial"/>
                <a:sym typeface="Arial"/>
              </a:rPr>
              <a:t>OCM MOU Article XI.3.a.:</a:t>
            </a:r>
            <a:endParaRPr b="0" i="1" sz="14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dk2"/>
                </a:solidFill>
                <a:latin typeface="Arial"/>
                <a:ea typeface="Arial"/>
                <a:cs typeface="Arial"/>
                <a:sym typeface="Arial"/>
              </a:rPr>
              <a:t>The </a:t>
            </a:r>
            <a:r>
              <a:rPr b="1" i="1" lang="en" sz="1400" u="none" cap="none" strike="noStrike">
                <a:solidFill>
                  <a:srgbClr val="1C4587"/>
                </a:solidFill>
                <a:highlight>
                  <a:srgbClr val="FFFF00"/>
                </a:highlight>
                <a:latin typeface="Arial"/>
                <a:ea typeface="Arial"/>
                <a:cs typeface="Arial"/>
                <a:sym typeface="Arial"/>
              </a:rPr>
              <a:t>Executive Group is to guide</a:t>
            </a:r>
            <a:r>
              <a:rPr b="1" i="1" lang="en" sz="1400" u="none" cap="none" strike="noStrike">
                <a:solidFill>
                  <a:schemeClr val="dk2"/>
                </a:solidFill>
                <a:highlight>
                  <a:srgbClr val="FFFF00"/>
                </a:highlight>
                <a:latin typeface="Arial"/>
                <a:ea typeface="Arial"/>
                <a:cs typeface="Arial"/>
                <a:sym typeface="Arial"/>
              </a:rPr>
              <a:t> </a:t>
            </a:r>
            <a:r>
              <a:rPr b="0" i="1" lang="en" sz="1400" u="none" cap="none" strike="noStrike">
                <a:solidFill>
                  <a:schemeClr val="dk2"/>
                </a:solidFill>
                <a:highlight>
                  <a:srgbClr val="FFFF00"/>
                </a:highlight>
                <a:latin typeface="Arial"/>
                <a:ea typeface="Arial"/>
                <a:cs typeface="Arial"/>
                <a:sym typeface="Arial"/>
              </a:rPr>
              <a:t>the operation of the</a:t>
            </a:r>
            <a:r>
              <a:rPr b="0" i="1" lang="en" sz="1400" u="none" cap="none" strike="noStrike">
                <a:solidFill>
                  <a:schemeClr val="dk2"/>
                </a:solidFill>
                <a:latin typeface="Arial"/>
                <a:ea typeface="Arial"/>
                <a:cs typeface="Arial"/>
                <a:sym typeface="Arial"/>
              </a:rPr>
              <a:t> OCM, including the </a:t>
            </a:r>
            <a:r>
              <a:rPr b="1" i="1" lang="en" sz="1400" u="none" cap="none" strike="noStrike">
                <a:solidFill>
                  <a:schemeClr val="dk2"/>
                </a:solidFill>
                <a:highlight>
                  <a:srgbClr val="FFFF00"/>
                </a:highlight>
                <a:latin typeface="Arial"/>
                <a:ea typeface="Arial"/>
                <a:cs typeface="Arial"/>
                <a:sym typeface="Arial"/>
              </a:rPr>
              <a:t>Secretariat </a:t>
            </a:r>
            <a:r>
              <a:rPr b="0" i="1" lang="en" sz="1400" u="none" cap="none" strike="noStrike">
                <a:solidFill>
                  <a:schemeClr val="dk2"/>
                </a:solidFill>
                <a:highlight>
                  <a:srgbClr val="FFFF00"/>
                </a:highlight>
                <a:latin typeface="Arial"/>
                <a:ea typeface="Arial"/>
                <a:cs typeface="Arial"/>
                <a:sym typeface="Arial"/>
              </a:rPr>
              <a:t>and </a:t>
            </a:r>
            <a:r>
              <a:rPr b="1" i="1" lang="en" sz="1400" u="none" cap="none" strike="noStrike">
                <a:solidFill>
                  <a:srgbClr val="1C4587"/>
                </a:solidFill>
                <a:highlight>
                  <a:srgbClr val="FFFF00"/>
                </a:highlight>
                <a:latin typeface="Arial"/>
                <a:ea typeface="Arial"/>
                <a:cs typeface="Arial"/>
                <a:sym typeface="Arial"/>
              </a:rPr>
              <a:t>Working Groups</a:t>
            </a:r>
            <a:r>
              <a:rPr b="0" i="1" lang="en" sz="1400" u="none" cap="none" strike="noStrike">
                <a:solidFill>
                  <a:schemeClr val="dk2"/>
                </a:solidFill>
                <a:latin typeface="Arial"/>
                <a:ea typeface="Arial"/>
                <a:cs typeface="Arial"/>
                <a:sym typeface="Arial"/>
              </a:rPr>
              <a:t>, pursuant to the </a:t>
            </a:r>
            <a:r>
              <a:rPr b="1" i="1" lang="en" sz="1400" u="none" cap="none" strike="noStrike">
                <a:solidFill>
                  <a:schemeClr val="dk2"/>
                </a:solidFill>
                <a:highlight>
                  <a:srgbClr val="43D1E3"/>
                </a:highlight>
                <a:latin typeface="Arial"/>
                <a:ea typeface="Arial"/>
                <a:cs typeface="Arial"/>
                <a:sym typeface="Arial"/>
              </a:rPr>
              <a:t>general direction </a:t>
            </a:r>
            <a:r>
              <a:rPr b="0" i="1" lang="en" sz="1400" u="none" cap="none" strike="noStrike">
                <a:solidFill>
                  <a:schemeClr val="dk2"/>
                </a:solidFill>
                <a:highlight>
                  <a:srgbClr val="43D1E3"/>
                </a:highlight>
                <a:latin typeface="Arial"/>
                <a:ea typeface="Arial"/>
                <a:cs typeface="Arial"/>
                <a:sym typeface="Arial"/>
              </a:rPr>
              <a:t>provided by the </a:t>
            </a:r>
            <a:r>
              <a:rPr b="1" i="1" lang="en" sz="1400" u="none" cap="none" strike="noStrike">
                <a:solidFill>
                  <a:schemeClr val="dk2"/>
                </a:solidFill>
                <a:highlight>
                  <a:srgbClr val="43D1E3"/>
                </a:highlight>
                <a:latin typeface="Arial"/>
                <a:ea typeface="Arial"/>
                <a:cs typeface="Arial"/>
                <a:sym typeface="Arial"/>
              </a:rPr>
              <a:t>Steering Group</a:t>
            </a:r>
            <a:endParaRPr b="1" i="1" sz="1400" u="none" cap="none" strike="noStrike">
              <a:solidFill>
                <a:schemeClr val="dk2"/>
              </a:solidFill>
              <a:highlight>
                <a:srgbClr val="43D1E3"/>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chemeClr val="dk2"/>
              </a:solidFill>
              <a:latin typeface="Arial"/>
              <a:ea typeface="Arial"/>
              <a:cs typeface="Arial"/>
              <a:sym typeface="Arial"/>
            </a:endParaRPr>
          </a:p>
        </p:txBody>
      </p:sp>
      <p:sp>
        <p:nvSpPr>
          <p:cNvPr id="141" name="Google Shape;141;p21"/>
          <p:cNvSpPr/>
          <p:nvPr/>
        </p:nvSpPr>
        <p:spPr>
          <a:xfrm>
            <a:off x="3504998" y="861793"/>
            <a:ext cx="1957200" cy="3000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6096487" y="2588133"/>
            <a:ext cx="275700" cy="419400"/>
          </a:xfrm>
          <a:prstGeom prst="upDown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p:nvPr/>
        </p:nvSpPr>
        <p:spPr>
          <a:xfrm>
            <a:off x="412900" y="27425"/>
            <a:ext cx="6135300" cy="3806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48" name="Google Shape;148;p22"/>
          <p:cNvSpPr txBox="1"/>
          <p:nvPr/>
        </p:nvSpPr>
        <p:spPr>
          <a:xfrm>
            <a:off x="451600" y="394925"/>
            <a:ext cx="1905000" cy="983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595959"/>
                </a:solidFill>
                <a:latin typeface="Montserrat"/>
                <a:ea typeface="Montserrat"/>
                <a:cs typeface="Montserrat"/>
                <a:sym typeface="Montserrat"/>
              </a:rPr>
              <a:t>OCM </a:t>
            </a:r>
            <a:endParaRPr b="1"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595959"/>
                </a:solidFill>
                <a:latin typeface="Montserrat"/>
                <a:ea typeface="Montserrat"/>
                <a:cs typeface="Montserrat"/>
                <a:sym typeface="Montserrat"/>
              </a:rPr>
              <a:t>Steering Group</a:t>
            </a:r>
            <a:endParaRPr b="1"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595959"/>
                </a:solidFill>
                <a:latin typeface="Montserrat"/>
                <a:ea typeface="Montserrat"/>
                <a:cs typeface="Montserrat"/>
                <a:sym typeface="Montserrat"/>
              </a:rPr>
              <a:t>(countries)</a:t>
            </a:r>
            <a:endParaRPr b="0" i="0" sz="1300" u="none" cap="none" strike="noStrike">
              <a:solidFill>
                <a:srgbClr val="595959"/>
              </a:solidFill>
              <a:latin typeface="Montserrat"/>
              <a:ea typeface="Montserrat"/>
              <a:cs typeface="Montserrat"/>
              <a:sym typeface="Montserrat"/>
            </a:endParaRPr>
          </a:p>
        </p:txBody>
      </p:sp>
      <p:sp>
        <p:nvSpPr>
          <p:cNvPr id="149" name="Google Shape;149;p22"/>
          <p:cNvSpPr txBox="1"/>
          <p:nvPr/>
        </p:nvSpPr>
        <p:spPr>
          <a:xfrm>
            <a:off x="2436825" y="1465325"/>
            <a:ext cx="1687500" cy="1414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595959"/>
                </a:solidFill>
                <a:latin typeface="Montserrat"/>
                <a:ea typeface="Montserrat"/>
                <a:cs typeface="Montserrat"/>
                <a:sym typeface="Montserrat"/>
              </a:rPr>
              <a:t>OCM</a:t>
            </a:r>
            <a:endParaRPr b="1"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595959"/>
                </a:solidFill>
                <a:latin typeface="Montserrat"/>
                <a:ea typeface="Montserrat"/>
                <a:cs typeface="Montserrat"/>
                <a:sym typeface="Montserrat"/>
              </a:rPr>
              <a:t>Secretariat </a:t>
            </a:r>
            <a:endParaRPr b="1"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95959"/>
                </a:solidFill>
                <a:latin typeface="Montserrat"/>
                <a:ea typeface="Montserrat"/>
                <a:cs typeface="Montserrat"/>
                <a:sym typeface="Montserrat"/>
              </a:rPr>
              <a:t>(PROCARIBE+ PMCU)</a:t>
            </a:r>
            <a:endParaRPr b="0" i="0" sz="1100" u="none" cap="none" strike="noStrike">
              <a:solidFill>
                <a:srgbClr val="595959"/>
              </a:solidFill>
              <a:latin typeface="Montserrat"/>
              <a:ea typeface="Montserrat"/>
              <a:cs typeface="Montserrat"/>
              <a:sym typeface="Montserrat"/>
            </a:endParaRPr>
          </a:p>
        </p:txBody>
      </p:sp>
      <p:sp>
        <p:nvSpPr>
          <p:cNvPr id="150" name="Google Shape;150;p22"/>
          <p:cNvSpPr txBox="1"/>
          <p:nvPr/>
        </p:nvSpPr>
        <p:spPr>
          <a:xfrm>
            <a:off x="918775" y="4022075"/>
            <a:ext cx="3050400" cy="9831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5200C"/>
                </a:solidFill>
                <a:latin typeface="Montserrat"/>
                <a:ea typeface="Montserrat"/>
                <a:cs typeface="Montserrat"/>
                <a:sym typeface="Montserrat"/>
              </a:rPr>
              <a:t>Consultant(s)/Companies hired by the PROCARIBE+ PMCU </a:t>
            </a:r>
            <a:endParaRPr b="1" i="0" sz="1300" u="none" cap="none" strike="noStrike">
              <a:solidFill>
                <a:srgbClr val="85200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5200C"/>
                </a:solidFill>
                <a:latin typeface="Montserrat"/>
                <a:ea typeface="Montserrat"/>
                <a:cs typeface="Montserrat"/>
                <a:sym typeface="Montserrat"/>
              </a:rPr>
              <a:t>to deliver the output(s)</a:t>
            </a:r>
            <a:endParaRPr b="1" i="0" sz="1300" u="none" cap="none" strike="noStrike">
              <a:solidFill>
                <a:srgbClr val="85200C"/>
              </a:solidFill>
              <a:latin typeface="Montserrat"/>
              <a:ea typeface="Montserrat"/>
              <a:cs typeface="Montserrat"/>
              <a:sym typeface="Montserrat"/>
            </a:endParaRPr>
          </a:p>
        </p:txBody>
      </p:sp>
      <p:sp>
        <p:nvSpPr>
          <p:cNvPr id="151" name="Google Shape;151;p22"/>
          <p:cNvSpPr txBox="1"/>
          <p:nvPr/>
        </p:nvSpPr>
        <p:spPr>
          <a:xfrm>
            <a:off x="2759625" y="3253324"/>
            <a:ext cx="2663400" cy="484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FF"/>
                </a:solidFill>
                <a:latin typeface="Montserrat"/>
                <a:ea typeface="Montserrat"/>
                <a:cs typeface="Montserrat"/>
                <a:sym typeface="Montserrat"/>
              </a:rPr>
              <a:t>Working Group X</a:t>
            </a:r>
            <a:endParaRPr b="1" i="0" sz="1300" u="none" cap="none" strike="noStrike">
              <a:solidFill>
                <a:srgbClr val="0000FF"/>
              </a:solidFill>
              <a:latin typeface="Montserrat"/>
              <a:ea typeface="Montserrat"/>
              <a:cs typeface="Montserrat"/>
              <a:sym typeface="Montserrat"/>
            </a:endParaRPr>
          </a:p>
        </p:txBody>
      </p:sp>
      <p:sp>
        <p:nvSpPr>
          <p:cNvPr id="152" name="Google Shape;152;p22"/>
          <p:cNvSpPr txBox="1"/>
          <p:nvPr/>
        </p:nvSpPr>
        <p:spPr>
          <a:xfrm>
            <a:off x="451609" y="3253325"/>
            <a:ext cx="914400" cy="37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sng" cap="none" strike="noStrike">
                <a:solidFill>
                  <a:srgbClr val="0097A7"/>
                </a:solidFill>
                <a:latin typeface="Montserrat"/>
                <a:ea typeface="Montserrat"/>
                <a:cs typeface="Montserrat"/>
                <a:sym typeface="Montserrat"/>
                <a:hlinkClick r:id="rId3">
                  <a:extLst>
                    <a:ext uri="{A12FA001-AC4F-418D-AE19-62706E023703}">
                      <ahyp:hlinkClr val="tx"/>
                    </a:ext>
                  </a:extLst>
                </a:hlinkClick>
              </a:rPr>
              <a:t>OCM</a:t>
            </a:r>
            <a:endParaRPr b="1" i="0" sz="1300" u="none" cap="none" strike="noStrike">
              <a:solidFill>
                <a:srgbClr val="595959"/>
              </a:solidFill>
              <a:latin typeface="Montserrat"/>
              <a:ea typeface="Montserrat"/>
              <a:cs typeface="Montserrat"/>
              <a:sym typeface="Montserrat"/>
            </a:endParaRPr>
          </a:p>
        </p:txBody>
      </p:sp>
      <p:sp>
        <p:nvSpPr>
          <p:cNvPr id="153" name="Google Shape;153;p22"/>
          <p:cNvSpPr/>
          <p:nvPr/>
        </p:nvSpPr>
        <p:spPr>
          <a:xfrm rot="5400000">
            <a:off x="1789025" y="1494725"/>
            <a:ext cx="604800" cy="546000"/>
          </a:xfrm>
          <a:prstGeom prst="leftUpArrow">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54" name="Google Shape;154;p22"/>
          <p:cNvSpPr/>
          <p:nvPr/>
        </p:nvSpPr>
        <p:spPr>
          <a:xfrm>
            <a:off x="4102950" y="1788550"/>
            <a:ext cx="411300" cy="300000"/>
          </a:xfrm>
          <a:prstGeom prst="lef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55" name="Google Shape;155;p22"/>
          <p:cNvSpPr/>
          <p:nvPr/>
        </p:nvSpPr>
        <p:spPr>
          <a:xfrm>
            <a:off x="3224150" y="2879825"/>
            <a:ext cx="275700" cy="419400"/>
          </a:xfrm>
          <a:prstGeom prst="upDown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56" name="Google Shape;156;p22"/>
          <p:cNvSpPr/>
          <p:nvPr/>
        </p:nvSpPr>
        <p:spPr>
          <a:xfrm>
            <a:off x="2512875" y="2913625"/>
            <a:ext cx="154800" cy="1248300"/>
          </a:xfrm>
          <a:prstGeom prst="upDown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57" name="Google Shape;157;p22"/>
          <p:cNvSpPr/>
          <p:nvPr/>
        </p:nvSpPr>
        <p:spPr>
          <a:xfrm>
            <a:off x="4037475" y="4337875"/>
            <a:ext cx="2748900" cy="246900"/>
          </a:xfrm>
          <a:prstGeom prst="lef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58" name="Google Shape;158;p22"/>
          <p:cNvSpPr txBox="1"/>
          <p:nvPr/>
        </p:nvSpPr>
        <p:spPr>
          <a:xfrm rot="-5400737">
            <a:off x="5269287" y="1234364"/>
            <a:ext cx="27984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CCCCCC"/>
                </a:solidFill>
                <a:latin typeface="Montserrat"/>
                <a:ea typeface="Montserrat"/>
                <a:cs typeface="Montserrat"/>
                <a:sym typeface="Montserrat"/>
              </a:rPr>
              <a:t>P A R T N E R S H I P S</a:t>
            </a:r>
            <a:endParaRPr b="0" i="0" sz="1300" u="none" cap="none" strike="noStrike">
              <a:solidFill>
                <a:srgbClr val="CCCCCC"/>
              </a:solidFill>
              <a:latin typeface="Montserrat"/>
              <a:ea typeface="Montserrat"/>
              <a:cs typeface="Montserrat"/>
              <a:sym typeface="Montserrat"/>
            </a:endParaRPr>
          </a:p>
        </p:txBody>
      </p:sp>
      <p:sp>
        <p:nvSpPr>
          <p:cNvPr id="159" name="Google Shape;159;p22"/>
          <p:cNvSpPr/>
          <p:nvPr/>
        </p:nvSpPr>
        <p:spPr>
          <a:xfrm>
            <a:off x="2463619" y="743287"/>
            <a:ext cx="1957200" cy="300000"/>
          </a:xfrm>
          <a:prstGeom prst="lef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60" name="Google Shape;160;p22"/>
          <p:cNvSpPr/>
          <p:nvPr/>
        </p:nvSpPr>
        <p:spPr>
          <a:xfrm>
            <a:off x="3224150" y="3750996"/>
            <a:ext cx="275700" cy="419400"/>
          </a:xfrm>
          <a:prstGeom prst="upDown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61" name="Google Shape;161;p22"/>
          <p:cNvSpPr txBox="1"/>
          <p:nvPr/>
        </p:nvSpPr>
        <p:spPr>
          <a:xfrm>
            <a:off x="5655225" y="3253324"/>
            <a:ext cx="770700" cy="484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999999"/>
                </a:solidFill>
                <a:latin typeface="Montserrat"/>
                <a:ea typeface="Montserrat"/>
                <a:cs typeface="Montserrat"/>
                <a:sym typeface="Montserrat"/>
              </a:rPr>
              <a:t>other WGs</a:t>
            </a:r>
            <a:endParaRPr b="0" i="0" sz="1300" u="none" cap="none" strike="noStrike">
              <a:solidFill>
                <a:srgbClr val="999999"/>
              </a:solidFill>
              <a:latin typeface="Montserrat"/>
              <a:ea typeface="Montserrat"/>
              <a:cs typeface="Montserrat"/>
              <a:sym typeface="Montserrat"/>
            </a:endParaRPr>
          </a:p>
        </p:txBody>
      </p:sp>
      <p:sp>
        <p:nvSpPr>
          <p:cNvPr id="162" name="Google Shape;162;p22"/>
          <p:cNvSpPr/>
          <p:nvPr/>
        </p:nvSpPr>
        <p:spPr>
          <a:xfrm>
            <a:off x="5338389" y="3357647"/>
            <a:ext cx="411300" cy="300000"/>
          </a:xfrm>
          <a:prstGeom prst="leftRightArrow">
            <a:avLst>
              <a:gd fmla="val 50000" name="adj1"/>
              <a:gd fmla="val 50000" name="adj2"/>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63" name="Google Shape;163;p22"/>
          <p:cNvSpPr txBox="1"/>
          <p:nvPr/>
        </p:nvSpPr>
        <p:spPr>
          <a:xfrm>
            <a:off x="6854650" y="259675"/>
            <a:ext cx="1987200" cy="4388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595959"/>
                </a:solidFill>
                <a:latin typeface="Montserrat"/>
                <a:ea typeface="Montserrat"/>
                <a:cs typeface="Montserrat"/>
                <a:sym typeface="Montserrat"/>
              </a:rPr>
              <a:t>Wider marine / BE stakeholder community</a:t>
            </a:r>
            <a:endParaRPr b="0"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0" i="1" lang="en" sz="1300" u="none" cap="none" strike="noStrike">
                <a:solidFill>
                  <a:srgbClr val="595959"/>
                </a:solidFill>
                <a:latin typeface="Montserrat"/>
                <a:ea typeface="Montserrat"/>
                <a:cs typeface="Montserrat"/>
                <a:sym typeface="Montserrat"/>
              </a:rPr>
              <a:t>global, (sub)regional, national…</a:t>
            </a:r>
            <a:endParaRPr b="0" i="1" sz="13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t/>
            </a:r>
            <a:endParaRPr b="0" i="1" sz="1300" u="none" cap="none" strike="noStrike">
              <a:solidFill>
                <a:srgbClr val="59595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1" i="1" sz="1300" u="none" cap="none" strike="noStrike">
              <a:solidFill>
                <a:srgbClr val="FF0000"/>
              </a:solidFill>
              <a:highlight>
                <a:srgbClr val="00FFFF"/>
              </a:highlight>
              <a:latin typeface="Montserrat"/>
              <a:ea typeface="Montserrat"/>
              <a:cs typeface="Montserrat"/>
              <a:sym typeface="Montserrat"/>
            </a:endParaRPr>
          </a:p>
        </p:txBody>
      </p:sp>
      <p:sp>
        <p:nvSpPr>
          <p:cNvPr id="164" name="Google Shape;164;p22"/>
          <p:cNvSpPr/>
          <p:nvPr/>
        </p:nvSpPr>
        <p:spPr>
          <a:xfrm>
            <a:off x="4142950" y="2685025"/>
            <a:ext cx="2748900" cy="196200"/>
          </a:xfrm>
          <a:prstGeom prst="lef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
        <p:nvSpPr>
          <p:cNvPr id="165" name="Google Shape;165;p22"/>
          <p:cNvSpPr txBox="1"/>
          <p:nvPr/>
        </p:nvSpPr>
        <p:spPr>
          <a:xfrm>
            <a:off x="4514250" y="90125"/>
            <a:ext cx="1957200" cy="2332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chemeClr val="dk2"/>
                </a:solidFill>
                <a:latin typeface="Montserrat"/>
                <a:ea typeface="Montserrat"/>
                <a:cs typeface="Montserrat"/>
                <a:sym typeface="Montserrat"/>
              </a:rPr>
              <a:t>OCM </a:t>
            </a:r>
            <a:endParaRPr b="1" i="0" sz="13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chemeClr val="dk2"/>
                </a:solidFill>
                <a:latin typeface="Montserrat"/>
                <a:ea typeface="Montserrat"/>
                <a:cs typeface="Montserrat"/>
                <a:sym typeface="Montserrat"/>
              </a:rPr>
              <a:t>Executive Group </a:t>
            </a:r>
            <a:r>
              <a:rPr b="0" i="0" lang="en" sz="1300" u="none" cap="none" strike="noStrike">
                <a:solidFill>
                  <a:schemeClr val="dk2"/>
                </a:solidFill>
                <a:latin typeface="Montserrat"/>
                <a:ea typeface="Montserrat"/>
                <a:cs typeface="Montserrat"/>
                <a:sym typeface="Montserrat"/>
              </a:rPr>
              <a:t>(IGOs)</a:t>
            </a:r>
            <a:endParaRPr b="0" i="0" sz="13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Montserrat"/>
              <a:ea typeface="Montserrat"/>
              <a:cs typeface="Montserrat"/>
              <a:sym typeface="Montserrat"/>
            </a:endParaRPr>
          </a:p>
        </p:txBody>
      </p:sp>
      <p:sp>
        <p:nvSpPr>
          <p:cNvPr id="166" name="Google Shape;166;p22"/>
          <p:cNvSpPr txBox="1"/>
          <p:nvPr/>
        </p:nvSpPr>
        <p:spPr>
          <a:xfrm>
            <a:off x="7032775" y="3147725"/>
            <a:ext cx="1194000" cy="723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7B7B7"/>
                </a:solidFill>
                <a:latin typeface="Montserrat"/>
                <a:ea typeface="Montserrat"/>
                <a:cs typeface="Montserrat"/>
                <a:sym typeface="Montserrat"/>
              </a:rPr>
              <a:t>Other </a:t>
            </a:r>
            <a:endParaRPr b="0" i="0" sz="13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7B7B7"/>
                </a:solidFill>
                <a:latin typeface="Montserrat"/>
                <a:ea typeface="Montserrat"/>
                <a:cs typeface="Montserrat"/>
                <a:sym typeface="Montserrat"/>
              </a:rPr>
              <a:t>non-OCM WGS</a:t>
            </a:r>
            <a:endParaRPr b="0" i="0" sz="13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7B7B7"/>
              </a:solidFill>
              <a:latin typeface="Montserrat"/>
              <a:ea typeface="Montserrat"/>
              <a:cs typeface="Montserrat"/>
              <a:sym typeface="Montserrat"/>
            </a:endParaRPr>
          </a:p>
        </p:txBody>
      </p:sp>
      <p:sp>
        <p:nvSpPr>
          <p:cNvPr id="167" name="Google Shape;167;p22"/>
          <p:cNvSpPr/>
          <p:nvPr/>
        </p:nvSpPr>
        <p:spPr>
          <a:xfrm>
            <a:off x="6329010" y="3357650"/>
            <a:ext cx="770700" cy="300000"/>
          </a:xfrm>
          <a:prstGeom prst="leftRightArrow">
            <a:avLst>
              <a:gd fmla="val 50000" name="adj1"/>
              <a:gd fmla="val 50000" name="adj2"/>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cxnSp>
        <p:nvCxnSpPr>
          <p:cNvPr id="172" name="Google Shape;172;p23"/>
          <p:cNvCxnSpPr/>
          <p:nvPr/>
        </p:nvCxnSpPr>
        <p:spPr>
          <a:xfrm rot="10800000">
            <a:off x="834600" y="1591475"/>
            <a:ext cx="1200" cy="1344000"/>
          </a:xfrm>
          <a:prstGeom prst="straightConnector1">
            <a:avLst/>
          </a:prstGeom>
          <a:noFill/>
          <a:ln cap="flat" cmpd="sng" w="9525">
            <a:solidFill>
              <a:schemeClr val="dk2"/>
            </a:solidFill>
            <a:prstDash val="solid"/>
            <a:round/>
            <a:headEnd len="sm" w="sm" type="none"/>
            <a:tailEnd len="med" w="med" type="triangle"/>
          </a:ln>
        </p:spPr>
      </p:cxnSp>
      <p:sp>
        <p:nvSpPr>
          <p:cNvPr id="173" name="Google Shape;173;p23"/>
          <p:cNvSpPr/>
          <p:nvPr/>
        </p:nvSpPr>
        <p:spPr>
          <a:xfrm>
            <a:off x="416300" y="2048825"/>
            <a:ext cx="1458600" cy="338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3"/>
          <p:cNvSpPr txBox="1"/>
          <p:nvPr/>
        </p:nvSpPr>
        <p:spPr>
          <a:xfrm>
            <a:off x="340050" y="643325"/>
            <a:ext cx="8340000" cy="360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highlight>
                  <a:srgbClr val="FFF2CC"/>
                </a:highlight>
                <a:latin typeface="Montserrat"/>
                <a:ea typeface="Montserrat"/>
                <a:cs typeface="Montserrat"/>
                <a:sym typeface="Montserrat"/>
              </a:rPr>
              <a:t>The OCM SG</a:t>
            </a:r>
            <a:r>
              <a:rPr b="0" i="0" lang="en" sz="1800" u="none" cap="none" strike="noStrike">
                <a:solidFill>
                  <a:schemeClr val="dk2"/>
                </a:solidFill>
                <a:latin typeface="Montserrat"/>
                <a:ea typeface="Montserrat"/>
                <a:cs typeface="Montserrat"/>
                <a:sym typeface="Montserrat"/>
              </a:rPr>
              <a:t>				 </a:t>
            </a:r>
            <a:r>
              <a:rPr b="0" i="0" lang="en" sz="1800" u="none" cap="none" strike="noStrike">
                <a:solidFill>
                  <a:srgbClr val="B7B7B7"/>
                </a:solidFill>
                <a:latin typeface="Montserrat"/>
                <a:ea typeface="Montserrat"/>
                <a:cs typeface="Montserrat"/>
                <a:sym typeface="Montserrat"/>
              </a:rPr>
              <a:t>reports*</a:t>
            </a:r>
            <a:r>
              <a:rPr b="0" i="0" lang="en" sz="1800" u="none" cap="none" strike="noStrike">
                <a:solidFill>
                  <a:schemeClr val="dk2"/>
                </a:solidFill>
                <a:latin typeface="Montserrat"/>
                <a:ea typeface="Montserrat"/>
                <a:cs typeface="Montserrat"/>
                <a:sym typeface="Montserrat"/>
              </a:rPr>
              <a:t>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highlight>
                  <a:srgbClr val="FFF2CC"/>
                </a:highlight>
                <a:latin typeface="Montserrat"/>
                <a:ea typeface="Montserrat"/>
                <a:cs typeface="Montserrat"/>
                <a:sym typeface="Montserrat"/>
              </a:rPr>
              <a:t>The OCM EG</a:t>
            </a:r>
            <a:r>
              <a:rPr b="0" i="0" lang="en" sz="1800" u="none" cap="none" strike="noStrike">
                <a:solidFill>
                  <a:schemeClr val="dk2"/>
                </a:solidFill>
                <a:latin typeface="Montserrat"/>
                <a:ea typeface="Montserrat"/>
                <a:cs typeface="Montserrat"/>
                <a:sym typeface="Montserrat"/>
              </a:rPr>
              <a:t>				 reports</a:t>
            </a:r>
            <a:endParaRPr b="0" i="0" sz="1800" u="none" cap="none" strike="noStrike">
              <a:solidFill>
                <a:schemeClr val="dk2"/>
              </a:solidFill>
              <a:latin typeface="Montserrat"/>
              <a:ea typeface="Montserrat"/>
              <a:cs typeface="Montserrat"/>
              <a:sym typeface="Montserrat"/>
            </a:endParaRPr>
          </a:p>
          <a:p>
            <a:pPr indent="457200" lvl="0" marL="274320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 consults</a:t>
            </a:r>
            <a:endParaRPr b="0" i="0" sz="1800" u="none" cap="none" strike="noStrike">
              <a:solidFill>
                <a:schemeClr val="dk2"/>
              </a:solidFill>
              <a:latin typeface="Montserrat"/>
              <a:ea typeface="Montserrat"/>
              <a:cs typeface="Montserrat"/>
              <a:sym typeface="Montserrat"/>
            </a:endParaRPr>
          </a:p>
          <a:p>
            <a:pPr indent="457200" lvl="0" marL="274320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 requests inputs</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highlight>
                  <a:srgbClr val="FFF2CC"/>
                </a:highlight>
                <a:latin typeface="Montserrat"/>
                <a:ea typeface="Montserrat"/>
                <a:cs typeface="Montserrat"/>
                <a:sym typeface="Montserrat"/>
              </a:rPr>
              <a:t>The OCM Secretariat</a:t>
            </a:r>
            <a:r>
              <a:rPr b="0" i="0" lang="en" sz="1800" u="none" cap="none" strike="noStrike">
                <a:solidFill>
                  <a:schemeClr val="dk2"/>
                </a:solidFill>
                <a:latin typeface="Montserrat"/>
                <a:ea typeface="Montserrat"/>
                <a:cs typeface="Montserrat"/>
                <a:sym typeface="Montserrat"/>
              </a:rPr>
              <a:t> 			reports</a:t>
            </a:r>
            <a:endParaRPr b="0" i="0" sz="1800" u="none" cap="none" strike="noStrike">
              <a:solidFill>
                <a:schemeClr val="dk2"/>
              </a:solidFill>
              <a:latin typeface="Montserrat"/>
              <a:ea typeface="Montserrat"/>
              <a:cs typeface="Montserrat"/>
              <a:sym typeface="Montserrat"/>
            </a:endParaRPr>
          </a:p>
          <a:p>
            <a:pPr indent="457200" lvl="0" marL="274320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consults</a:t>
            </a:r>
            <a:endParaRPr b="0" i="0" sz="1800" u="none" cap="none" strike="noStrike">
              <a:solidFill>
                <a:schemeClr val="dk2"/>
              </a:solidFill>
              <a:latin typeface="Montserrat"/>
              <a:ea typeface="Montserrat"/>
              <a:cs typeface="Montserrat"/>
              <a:sym typeface="Montserrat"/>
            </a:endParaRPr>
          </a:p>
          <a:p>
            <a:pPr indent="457200" lvl="0" marL="274320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requests logistical support			</a:t>
            </a:r>
            <a:endParaRPr b="0" i="0" sz="1800" u="none" cap="none" strike="noStrike">
              <a:solidFill>
                <a:schemeClr val="dk2"/>
              </a:solidFill>
              <a:latin typeface="Montserrat"/>
              <a:ea typeface="Montserrat"/>
              <a:cs typeface="Montserrat"/>
              <a:sym typeface="Montserrat"/>
            </a:endParaRPr>
          </a:p>
        </p:txBody>
      </p:sp>
      <p:sp>
        <p:nvSpPr>
          <p:cNvPr id="175" name="Google Shape;175;p23"/>
          <p:cNvSpPr txBox="1"/>
          <p:nvPr/>
        </p:nvSpPr>
        <p:spPr>
          <a:xfrm>
            <a:off x="5574507" y="1184916"/>
            <a:ext cx="2506800" cy="2005200"/>
          </a:xfrm>
          <a:prstGeom prst="rect">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the </a:t>
            </a:r>
            <a:endParaRPr b="0" i="0" sz="1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highlight>
                  <a:srgbClr val="FFF2CC"/>
                </a:highlight>
                <a:latin typeface="Arial"/>
                <a:ea typeface="Arial"/>
                <a:cs typeface="Arial"/>
                <a:sym typeface="Arial"/>
              </a:rPr>
              <a:t>OCM </a:t>
            </a:r>
            <a:endParaRPr b="0" i="0" sz="1800" u="none" cap="none" strike="noStrike">
              <a:solidFill>
                <a:srgbClr val="000000"/>
              </a:solidFill>
              <a:highlight>
                <a:srgbClr val="FFF2CC"/>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highlight>
                  <a:srgbClr val="FFF2CC"/>
                </a:highlight>
                <a:latin typeface="Arial"/>
                <a:ea typeface="Arial"/>
                <a:cs typeface="Arial"/>
                <a:sym typeface="Arial"/>
              </a:rPr>
              <a:t>Working Groups</a:t>
            </a: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(WGs)</a:t>
            </a:r>
            <a:endParaRPr b="0" i="0" sz="1800" u="none" cap="none" strike="noStrike">
              <a:solidFill>
                <a:schemeClr val="dk2"/>
              </a:solidFill>
              <a:latin typeface="Arial"/>
              <a:ea typeface="Arial"/>
              <a:cs typeface="Arial"/>
              <a:sym typeface="Arial"/>
            </a:endParaRPr>
          </a:p>
        </p:txBody>
      </p:sp>
      <p:cxnSp>
        <p:nvCxnSpPr>
          <p:cNvPr id="176" name="Google Shape;176;p23"/>
          <p:cNvCxnSpPr/>
          <p:nvPr/>
        </p:nvCxnSpPr>
        <p:spPr>
          <a:xfrm rot="10800000">
            <a:off x="2117307" y="1393266"/>
            <a:ext cx="1491000" cy="0"/>
          </a:xfrm>
          <a:prstGeom prst="straightConnector1">
            <a:avLst/>
          </a:prstGeom>
          <a:noFill/>
          <a:ln cap="flat" cmpd="sng" w="9525">
            <a:solidFill>
              <a:schemeClr val="dk2"/>
            </a:solidFill>
            <a:prstDash val="dot"/>
            <a:round/>
            <a:headEnd len="sm" w="sm" type="none"/>
            <a:tailEnd len="med" w="med" type="triangle"/>
          </a:ln>
        </p:spPr>
      </p:cxnSp>
      <p:cxnSp>
        <p:nvCxnSpPr>
          <p:cNvPr id="177" name="Google Shape;177;p23"/>
          <p:cNvCxnSpPr/>
          <p:nvPr/>
        </p:nvCxnSpPr>
        <p:spPr>
          <a:xfrm rot="10800000">
            <a:off x="2117307" y="2231466"/>
            <a:ext cx="1491000" cy="0"/>
          </a:xfrm>
          <a:prstGeom prst="straightConnector1">
            <a:avLst/>
          </a:prstGeom>
          <a:noFill/>
          <a:ln cap="flat" cmpd="sng" w="9525">
            <a:solidFill>
              <a:schemeClr val="dk2"/>
            </a:solidFill>
            <a:prstDash val="solid"/>
            <a:round/>
            <a:headEnd len="sm" w="sm" type="none"/>
            <a:tailEnd len="med" w="med" type="triangle"/>
          </a:ln>
        </p:spPr>
      </p:cxnSp>
      <p:cxnSp>
        <p:nvCxnSpPr>
          <p:cNvPr id="178" name="Google Shape;178;p23"/>
          <p:cNvCxnSpPr/>
          <p:nvPr/>
        </p:nvCxnSpPr>
        <p:spPr>
          <a:xfrm rot="10800000">
            <a:off x="2996468" y="3593901"/>
            <a:ext cx="798900" cy="3300"/>
          </a:xfrm>
          <a:prstGeom prst="straightConnector1">
            <a:avLst/>
          </a:prstGeom>
          <a:noFill/>
          <a:ln cap="flat" cmpd="sng" w="9525">
            <a:solidFill>
              <a:schemeClr val="dk2"/>
            </a:solidFill>
            <a:prstDash val="solid"/>
            <a:round/>
            <a:headEnd len="sm" w="sm" type="none"/>
            <a:tailEnd len="med" w="med" type="triangle"/>
          </a:ln>
        </p:spPr>
      </p:cxnSp>
      <p:cxnSp>
        <p:nvCxnSpPr>
          <p:cNvPr id="179" name="Google Shape;179;p23"/>
          <p:cNvCxnSpPr/>
          <p:nvPr/>
        </p:nvCxnSpPr>
        <p:spPr>
          <a:xfrm flipH="1">
            <a:off x="4601596" y="2719495"/>
            <a:ext cx="1181700" cy="754500"/>
          </a:xfrm>
          <a:prstGeom prst="straightConnector1">
            <a:avLst/>
          </a:prstGeom>
          <a:noFill/>
          <a:ln cap="flat" cmpd="sng" w="9525">
            <a:solidFill>
              <a:schemeClr val="dk2"/>
            </a:solidFill>
            <a:prstDash val="solid"/>
            <a:round/>
            <a:headEnd len="sm" w="sm" type="none"/>
            <a:tailEnd len="med" w="med" type="triangle"/>
          </a:ln>
        </p:spPr>
      </p:cxnSp>
      <p:cxnSp>
        <p:nvCxnSpPr>
          <p:cNvPr id="180" name="Google Shape;180;p23"/>
          <p:cNvCxnSpPr/>
          <p:nvPr/>
        </p:nvCxnSpPr>
        <p:spPr>
          <a:xfrm rot="10800000">
            <a:off x="4773682" y="2231541"/>
            <a:ext cx="968100" cy="8100"/>
          </a:xfrm>
          <a:prstGeom prst="straightConnector1">
            <a:avLst/>
          </a:prstGeom>
          <a:noFill/>
          <a:ln cap="flat" cmpd="sng" w="9525">
            <a:solidFill>
              <a:schemeClr val="dk2"/>
            </a:solidFill>
            <a:prstDash val="solid"/>
            <a:round/>
            <a:headEnd len="sm" w="sm" type="none"/>
            <a:tailEnd len="med" w="med" type="triangle"/>
          </a:ln>
        </p:spPr>
      </p:cxnSp>
      <p:cxnSp>
        <p:nvCxnSpPr>
          <p:cNvPr id="181" name="Google Shape;181;p23"/>
          <p:cNvCxnSpPr/>
          <p:nvPr/>
        </p:nvCxnSpPr>
        <p:spPr>
          <a:xfrm rot="10800000">
            <a:off x="4490425" y="1393150"/>
            <a:ext cx="1269600" cy="636600"/>
          </a:xfrm>
          <a:prstGeom prst="straightConnector1">
            <a:avLst/>
          </a:prstGeom>
          <a:noFill/>
          <a:ln cap="flat" cmpd="sng" w="9525">
            <a:solidFill>
              <a:schemeClr val="dk2"/>
            </a:solidFill>
            <a:prstDash val="dot"/>
            <a:round/>
            <a:headEnd len="sm" w="sm" type="none"/>
            <a:tailEnd len="med" w="med" type="triangle"/>
          </a:ln>
        </p:spPr>
      </p:cxnSp>
      <p:cxnSp>
        <p:nvCxnSpPr>
          <p:cNvPr id="182" name="Google Shape;182;p23"/>
          <p:cNvCxnSpPr/>
          <p:nvPr/>
        </p:nvCxnSpPr>
        <p:spPr>
          <a:xfrm flipH="1" rot="10800000">
            <a:off x="1050300" y="2535550"/>
            <a:ext cx="300" cy="847800"/>
          </a:xfrm>
          <a:prstGeom prst="straightConnector1">
            <a:avLst/>
          </a:prstGeom>
          <a:noFill/>
          <a:ln cap="flat" cmpd="sng" w="9525">
            <a:solidFill>
              <a:schemeClr val="dk2"/>
            </a:solidFill>
            <a:prstDash val="solid"/>
            <a:round/>
            <a:headEnd len="sm" w="sm" type="none"/>
            <a:tailEnd len="med" w="med" type="triangle"/>
          </a:ln>
        </p:spPr>
      </p:cxnSp>
      <p:sp>
        <p:nvSpPr>
          <p:cNvPr id="183" name="Google Shape;183;p23"/>
          <p:cNvSpPr txBox="1"/>
          <p:nvPr/>
        </p:nvSpPr>
        <p:spPr>
          <a:xfrm>
            <a:off x="1050275" y="1591050"/>
            <a:ext cx="2457900" cy="3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2"/>
                </a:solidFill>
                <a:latin typeface="Arial"/>
                <a:ea typeface="Arial"/>
                <a:cs typeface="Arial"/>
                <a:sym typeface="Arial"/>
              </a:rPr>
              <a:t>informs + recommends</a:t>
            </a:r>
            <a:endParaRPr b="0" i="0" sz="1700" u="none" cap="none" strike="noStrike">
              <a:solidFill>
                <a:schemeClr val="dk2"/>
              </a:solidFill>
              <a:latin typeface="Arial"/>
              <a:ea typeface="Arial"/>
              <a:cs typeface="Arial"/>
              <a:sym typeface="Arial"/>
            </a:endParaRPr>
          </a:p>
        </p:txBody>
      </p:sp>
      <p:sp>
        <p:nvSpPr>
          <p:cNvPr id="184" name="Google Shape;184;p23"/>
          <p:cNvSpPr txBox="1"/>
          <p:nvPr/>
        </p:nvSpPr>
        <p:spPr>
          <a:xfrm>
            <a:off x="1126263" y="2443683"/>
            <a:ext cx="2364300" cy="3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informs</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reports</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suggests</a:t>
            </a:r>
            <a:endParaRPr b="0" i="0" sz="1600" u="none" cap="none" strike="noStrike">
              <a:solidFill>
                <a:schemeClr val="dk2"/>
              </a:solidFill>
              <a:latin typeface="Arial"/>
              <a:ea typeface="Arial"/>
              <a:cs typeface="Arial"/>
              <a:sym typeface="Arial"/>
            </a:endParaRPr>
          </a:p>
        </p:txBody>
      </p:sp>
      <p:sp>
        <p:nvSpPr>
          <p:cNvPr id="185" name="Google Shape;185;p23"/>
          <p:cNvSpPr txBox="1"/>
          <p:nvPr/>
        </p:nvSpPr>
        <p:spPr>
          <a:xfrm>
            <a:off x="397250" y="4498726"/>
            <a:ext cx="7398300" cy="18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7B7B7"/>
                </a:solidFill>
                <a:latin typeface="Arial"/>
                <a:ea typeface="Arial"/>
                <a:cs typeface="Arial"/>
                <a:sym typeface="Arial"/>
              </a:rPr>
              <a:t>*upon the request of the EG / the suggestion of the Secretariat </a:t>
            </a:r>
            <a:endParaRPr b="0" i="0" sz="1500" u="none" cap="none" strike="noStrike">
              <a:solidFill>
                <a:srgbClr val="B7B7B7"/>
              </a:solidFill>
              <a:latin typeface="Arial"/>
              <a:ea typeface="Arial"/>
              <a:cs typeface="Arial"/>
              <a:sym typeface="Arial"/>
            </a:endParaRPr>
          </a:p>
        </p:txBody>
      </p:sp>
      <p:sp>
        <p:nvSpPr>
          <p:cNvPr id="186" name="Google Shape;186;p23"/>
          <p:cNvSpPr/>
          <p:nvPr/>
        </p:nvSpPr>
        <p:spPr>
          <a:xfrm>
            <a:off x="0" y="21175"/>
            <a:ext cx="9144000" cy="505500"/>
          </a:xfrm>
          <a:prstGeom prst="rect">
            <a:avLst/>
          </a:prstGeom>
          <a:gradFill>
            <a:gsLst>
              <a:gs pos="0">
                <a:srgbClr val="43D1E3"/>
              </a:gs>
              <a:gs pos="100000">
                <a:srgbClr val="297BB1"/>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800" u="sng" cap="none" strike="noStrike">
                <a:solidFill>
                  <a:schemeClr val="lt1"/>
                </a:solidFill>
                <a:latin typeface="Montserrat"/>
                <a:ea typeface="Montserrat"/>
                <a:cs typeface="Montserrat"/>
                <a:sym typeface="Montserrat"/>
                <a:hlinkClick r:id="rId3">
                  <a:extLst>
                    <a:ext uri="{A12FA001-AC4F-418D-AE19-62706E023703}">
                      <ahyp:hlinkClr val="tx"/>
                    </a:ext>
                  </a:extLst>
                </a:hlinkClick>
              </a:rPr>
              <a:t>AS PER THE OCM MOU</a:t>
            </a:r>
            <a:r>
              <a:rPr b="1" i="0" lang="en" sz="1800" u="sng" cap="none" strike="noStrike">
                <a:solidFill>
                  <a:schemeClr val="lt1"/>
                </a:solidFill>
                <a:latin typeface="Montserrat"/>
                <a:ea typeface="Montserrat"/>
                <a:cs typeface="Montserrat"/>
                <a:sym typeface="Montserrat"/>
              </a:rPr>
              <a:t>:</a:t>
            </a:r>
            <a:endParaRPr b="1" i="0" sz="1800" u="sng"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314419DB-85D0-4DD6-8F55-14157D8AD8A1}"/>
</file>

<file path=customXml/itemProps2.xml><?xml version="1.0" encoding="utf-8"?>
<ds:datastoreItem xmlns:ds="http://schemas.openxmlformats.org/officeDocument/2006/customXml" ds:itemID="{477C965A-CC04-4DBC-A242-157CAD01B0DA}"/>
</file>

<file path=customXml/itemProps3.xml><?xml version="1.0" encoding="utf-8"?>
<ds:datastoreItem xmlns:ds="http://schemas.openxmlformats.org/officeDocument/2006/customXml" ds:itemID="{D7AC54CE-9CF6-4761-850E-F26081114C7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